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41"/>
  </p:notesMasterIdLst>
  <p:sldIdLst>
    <p:sldId id="256" r:id="rId6"/>
    <p:sldId id="390" r:id="rId7"/>
    <p:sldId id="389" r:id="rId8"/>
    <p:sldId id="416" r:id="rId9"/>
    <p:sldId id="426" r:id="rId10"/>
    <p:sldId id="257" r:id="rId11"/>
    <p:sldId id="366" r:id="rId12"/>
    <p:sldId id="368" r:id="rId13"/>
    <p:sldId id="261" r:id="rId14"/>
    <p:sldId id="260" r:id="rId15"/>
    <p:sldId id="259" r:id="rId16"/>
    <p:sldId id="422" r:id="rId17"/>
    <p:sldId id="391" r:id="rId18"/>
    <p:sldId id="392" r:id="rId19"/>
    <p:sldId id="417" r:id="rId20"/>
    <p:sldId id="262" r:id="rId21"/>
    <p:sldId id="258" r:id="rId22"/>
    <p:sldId id="263" r:id="rId23"/>
    <p:sldId id="264" r:id="rId24"/>
    <p:sldId id="423" r:id="rId25"/>
    <p:sldId id="396" r:id="rId26"/>
    <p:sldId id="393" r:id="rId27"/>
    <p:sldId id="374" r:id="rId28"/>
    <p:sldId id="375" r:id="rId29"/>
    <p:sldId id="383" r:id="rId30"/>
    <p:sldId id="265" r:id="rId31"/>
    <p:sldId id="424" r:id="rId32"/>
    <p:sldId id="394" r:id="rId33"/>
    <p:sldId id="376" r:id="rId34"/>
    <p:sldId id="380" r:id="rId35"/>
    <p:sldId id="266" r:id="rId36"/>
    <p:sldId id="267" r:id="rId37"/>
    <p:sldId id="268" r:id="rId38"/>
    <p:sldId id="425" r:id="rId39"/>
    <p:sldId id="316"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1131DA-AFF4-83B5-212C-C23DA861FBFD}" name="DESCAMPS Ambroise (COMP)" initials="DA(" userId="S::Ambroise.DESCAMPS@ec.europa.eu::4318f5ab-ef1d-4e16-9c29-2e79bb3dfe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0C7"/>
    <a:srgbClr val="2038A5"/>
    <a:srgbClr val="EFF5FB"/>
    <a:srgbClr val="37D1B4"/>
    <a:srgbClr val="C298BD"/>
    <a:srgbClr val="A3659C"/>
    <a:srgbClr val="09C3AA"/>
    <a:srgbClr val="004F9F"/>
    <a:srgbClr val="CC3399"/>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4795" autoAdjust="0"/>
  </p:normalViewPr>
  <p:slideViewPr>
    <p:cSldViewPr snapToGrid="0" snapToObjects="1" showGuides="1">
      <p:cViewPr varScale="1">
        <p:scale>
          <a:sx n="63" d="100"/>
          <a:sy n="63" d="100"/>
        </p:scale>
        <p:origin x="916" y="44"/>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7FAF0-53C9-D141-8818-53E16B8CD5B3}" type="datetimeFigureOut">
              <a:rPr lang="fr-FR" smtClean="0"/>
              <a:t>28/05/2025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06D61-C5ED-A047-B887-ADDAF667948D}" type="slidenum">
              <a:rPr lang="fr-FR" smtClean="0"/>
              <a:t>‹#›</a:t>
            </a:fld>
            <a:endParaRPr lang="fr-FR"/>
          </a:p>
        </p:txBody>
      </p:sp>
    </p:spTree>
    <p:extLst>
      <p:ext uri="{BB962C8B-B14F-4D97-AF65-F5344CB8AC3E}">
        <p14:creationId xmlns:p14="http://schemas.microsoft.com/office/powerpoint/2010/main" val="98032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2</a:t>
            </a:fld>
            <a:endParaRPr lang="fr-FR"/>
          </a:p>
        </p:txBody>
      </p:sp>
    </p:spTree>
    <p:extLst>
      <p:ext uri="{BB962C8B-B14F-4D97-AF65-F5344CB8AC3E}">
        <p14:creationId xmlns:p14="http://schemas.microsoft.com/office/powerpoint/2010/main" val="1093547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29</a:t>
            </a:fld>
            <a:endParaRPr lang="fr-FR"/>
          </a:p>
        </p:txBody>
      </p:sp>
    </p:spTree>
    <p:extLst>
      <p:ext uri="{BB962C8B-B14F-4D97-AF65-F5344CB8AC3E}">
        <p14:creationId xmlns:p14="http://schemas.microsoft.com/office/powerpoint/2010/main" val="416475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30</a:t>
            </a:fld>
            <a:endParaRPr lang="fr-FR"/>
          </a:p>
        </p:txBody>
      </p:sp>
    </p:spTree>
    <p:extLst>
      <p:ext uri="{BB962C8B-B14F-4D97-AF65-F5344CB8AC3E}">
        <p14:creationId xmlns:p14="http://schemas.microsoft.com/office/powerpoint/2010/main" val="331243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3</a:t>
            </a:fld>
            <a:endParaRPr lang="fr-FR"/>
          </a:p>
        </p:txBody>
      </p:sp>
    </p:spTree>
    <p:extLst>
      <p:ext uri="{BB962C8B-B14F-4D97-AF65-F5344CB8AC3E}">
        <p14:creationId xmlns:p14="http://schemas.microsoft.com/office/powerpoint/2010/main" val="397044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4</a:t>
            </a:fld>
            <a:endParaRPr lang="fr-FR"/>
          </a:p>
        </p:txBody>
      </p:sp>
    </p:spTree>
    <p:extLst>
      <p:ext uri="{BB962C8B-B14F-4D97-AF65-F5344CB8AC3E}">
        <p14:creationId xmlns:p14="http://schemas.microsoft.com/office/powerpoint/2010/main" val="234216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8</a:t>
            </a:fld>
            <a:endParaRPr lang="fr-FR"/>
          </a:p>
        </p:txBody>
      </p:sp>
    </p:spTree>
    <p:extLst>
      <p:ext uri="{BB962C8B-B14F-4D97-AF65-F5344CB8AC3E}">
        <p14:creationId xmlns:p14="http://schemas.microsoft.com/office/powerpoint/2010/main" val="288075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14</a:t>
            </a:fld>
            <a:endParaRPr lang="fr-FR"/>
          </a:p>
        </p:txBody>
      </p:sp>
    </p:spTree>
    <p:extLst>
      <p:ext uri="{BB962C8B-B14F-4D97-AF65-F5344CB8AC3E}">
        <p14:creationId xmlns:p14="http://schemas.microsoft.com/office/powerpoint/2010/main" val="299445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15</a:t>
            </a:fld>
            <a:endParaRPr lang="fr-FR"/>
          </a:p>
        </p:txBody>
      </p:sp>
    </p:spTree>
    <p:extLst>
      <p:ext uri="{BB962C8B-B14F-4D97-AF65-F5344CB8AC3E}">
        <p14:creationId xmlns:p14="http://schemas.microsoft.com/office/powerpoint/2010/main" val="281971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23</a:t>
            </a:fld>
            <a:endParaRPr lang="fr-FR"/>
          </a:p>
        </p:txBody>
      </p:sp>
    </p:spTree>
    <p:extLst>
      <p:ext uri="{BB962C8B-B14F-4D97-AF65-F5344CB8AC3E}">
        <p14:creationId xmlns:p14="http://schemas.microsoft.com/office/powerpoint/2010/main" val="333934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24</a:t>
            </a:fld>
            <a:endParaRPr lang="fr-FR"/>
          </a:p>
        </p:txBody>
      </p:sp>
    </p:spTree>
    <p:extLst>
      <p:ext uri="{BB962C8B-B14F-4D97-AF65-F5344CB8AC3E}">
        <p14:creationId xmlns:p14="http://schemas.microsoft.com/office/powerpoint/2010/main" val="162550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a:p>
        </p:txBody>
      </p:sp>
      <p:sp>
        <p:nvSpPr>
          <p:cNvPr id="4" name="Slide Number Placeholder 3"/>
          <p:cNvSpPr>
            <a:spLocks noGrp="1"/>
          </p:cNvSpPr>
          <p:nvPr>
            <p:ph type="sldNum" sz="quarter" idx="10"/>
          </p:nvPr>
        </p:nvSpPr>
        <p:spPr/>
        <p:txBody>
          <a:bodyPr/>
          <a:lstStyle/>
          <a:p>
            <a:fld id="{50706D61-C5ED-A047-B887-ADDAF667948D}" type="slidenum">
              <a:rPr lang="fr-FR" smtClean="0"/>
              <a:t>25</a:t>
            </a:fld>
            <a:endParaRPr lang="fr-FR"/>
          </a:p>
        </p:txBody>
      </p:sp>
    </p:spTree>
    <p:extLst>
      <p:ext uri="{BB962C8B-B14F-4D97-AF65-F5344CB8AC3E}">
        <p14:creationId xmlns:p14="http://schemas.microsoft.com/office/powerpoint/2010/main" val="878968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66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7CF7B-F474-7C42-BB03-117702B95E4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A434165-2BB7-E44D-942F-0E3BC9056D84}"/>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BBA8AA07-AC09-AD49-821D-E6F007576063}"/>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185581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7EC5FA3-F8AD-5D45-BBF4-DBA25A4B8C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E104722-E0EA-0440-8717-FE5DAA535AA5}"/>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78C350B-5FA5-BD47-A1F0-18699D5612E5}"/>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271332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52B34-1E31-612B-1983-7191452CEA88}"/>
              </a:ext>
            </a:extLst>
          </p:cNvPr>
          <p:cNvSpPr>
            <a:spLocks noGrp="1"/>
          </p:cNvSpPr>
          <p:nvPr>
            <p:ph type="ctrTitle"/>
          </p:nvPr>
        </p:nvSpPr>
        <p:spPr>
          <a:xfrm>
            <a:off x="1524000" y="949325"/>
            <a:ext cx="9144000" cy="2387600"/>
          </a:xfrm>
          <a:prstGeom prst="rect">
            <a:avLst/>
          </a:prstGeom>
        </p:spPr>
        <p:txBody>
          <a:bodyPr anchor="b"/>
          <a:lstStyle>
            <a:lvl1pPr algn="ctr">
              <a:defRPr sz="6000" b="1">
                <a:solidFill>
                  <a:schemeClr val="bg1"/>
                </a:solidFill>
                <a:latin typeface="+mn-lt"/>
              </a:defRPr>
            </a:lvl1pPr>
          </a:lstStyle>
          <a:p>
            <a:r>
              <a:rPr lang="en-GB" noProof="0" dirty="0" err="1"/>
              <a:t>Modifiez</a:t>
            </a:r>
            <a:r>
              <a:rPr lang="en-GB" noProof="0" dirty="0"/>
              <a:t> le style du titre</a:t>
            </a:r>
          </a:p>
        </p:txBody>
      </p:sp>
      <p:sp>
        <p:nvSpPr>
          <p:cNvPr id="3" name="Sous-titre 2">
            <a:extLst>
              <a:ext uri="{FF2B5EF4-FFF2-40B4-BE49-F238E27FC236}">
                <a16:creationId xmlns:a16="http://schemas.microsoft.com/office/drawing/2014/main" id="{EDDB4CF5-5484-A619-F693-513370F88495}"/>
              </a:ext>
            </a:extLst>
          </p:cNvPr>
          <p:cNvSpPr>
            <a:spLocks noGrp="1"/>
          </p:cNvSpPr>
          <p:nvPr>
            <p:ph type="subTitle" idx="1"/>
          </p:nvPr>
        </p:nvSpPr>
        <p:spPr>
          <a:xfrm>
            <a:off x="1524000" y="3429000"/>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Modifiez le style des sous-titres du masque</a:t>
            </a:r>
          </a:p>
        </p:txBody>
      </p:sp>
    </p:spTree>
    <p:extLst>
      <p:ext uri="{BB962C8B-B14F-4D97-AF65-F5344CB8AC3E}">
        <p14:creationId xmlns:p14="http://schemas.microsoft.com/office/powerpoint/2010/main" val="4156495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F6EF8E5-2C9E-4DC8-81F0-9B58C488D19B}" type="slidenum">
              <a:rPr lang="en-US" smtClean="0"/>
              <a:t>‹#›</a:t>
            </a:fld>
            <a:endParaRPr lang="en-US"/>
          </a:p>
        </p:txBody>
      </p:sp>
    </p:spTree>
    <p:extLst>
      <p:ext uri="{BB962C8B-B14F-4D97-AF65-F5344CB8AC3E}">
        <p14:creationId xmlns:p14="http://schemas.microsoft.com/office/powerpoint/2010/main" val="325906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F6EF8E5-2C9E-4DC8-81F0-9B58C488D19B}" type="slidenum">
              <a:rPr lang="en-US" smtClean="0"/>
              <a:t>‹#›</a:t>
            </a:fld>
            <a:endParaRPr lang="en-US"/>
          </a:p>
        </p:txBody>
      </p:sp>
    </p:spTree>
    <p:extLst>
      <p:ext uri="{BB962C8B-B14F-4D97-AF65-F5344CB8AC3E}">
        <p14:creationId xmlns:p14="http://schemas.microsoft.com/office/powerpoint/2010/main" val="1113381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F6EF8E5-2C9E-4DC8-81F0-9B58C488D19B}" type="slidenum">
              <a:rPr lang="en-US" smtClean="0"/>
              <a:t>‹#›</a:t>
            </a:fld>
            <a:endParaRPr lang="en-US"/>
          </a:p>
        </p:txBody>
      </p:sp>
    </p:spTree>
    <p:extLst>
      <p:ext uri="{BB962C8B-B14F-4D97-AF65-F5344CB8AC3E}">
        <p14:creationId xmlns:p14="http://schemas.microsoft.com/office/powerpoint/2010/main" val="19323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F6EF8E5-2C9E-4DC8-81F0-9B58C488D19B}" type="slidenum">
              <a:rPr lang="en-US" smtClean="0"/>
              <a:t>‹#›</a:t>
            </a:fld>
            <a:endParaRPr lang="en-US"/>
          </a:p>
        </p:txBody>
      </p:sp>
    </p:spTree>
    <p:extLst>
      <p:ext uri="{BB962C8B-B14F-4D97-AF65-F5344CB8AC3E}">
        <p14:creationId xmlns:p14="http://schemas.microsoft.com/office/powerpoint/2010/main" val="1505055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F6EF8E5-2C9E-4DC8-81F0-9B58C488D19B}" type="slidenum">
              <a:rPr lang="en-US" smtClean="0"/>
              <a:t>‹#›</a:t>
            </a:fld>
            <a:endParaRPr lang="en-US"/>
          </a:p>
        </p:txBody>
      </p:sp>
    </p:spTree>
    <p:extLst>
      <p:ext uri="{BB962C8B-B14F-4D97-AF65-F5344CB8AC3E}">
        <p14:creationId xmlns:p14="http://schemas.microsoft.com/office/powerpoint/2010/main" val="1469439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F6EF8E5-2C9E-4DC8-81F0-9B58C488D19B}" type="slidenum">
              <a:rPr lang="en-US" smtClean="0"/>
              <a:t>‹#›</a:t>
            </a:fld>
            <a:endParaRPr lang="en-US"/>
          </a:p>
        </p:txBody>
      </p:sp>
    </p:spTree>
    <p:extLst>
      <p:ext uri="{BB962C8B-B14F-4D97-AF65-F5344CB8AC3E}">
        <p14:creationId xmlns:p14="http://schemas.microsoft.com/office/powerpoint/2010/main" val="2205890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6EF8E5-2C9E-4DC8-81F0-9B58C488D19B}" type="slidenum">
              <a:rPr lang="en-US" smtClean="0"/>
              <a:t>‹#›</a:t>
            </a:fld>
            <a:endParaRPr lang="en-US"/>
          </a:p>
        </p:txBody>
      </p:sp>
    </p:spTree>
    <p:extLst>
      <p:ext uri="{BB962C8B-B14F-4D97-AF65-F5344CB8AC3E}">
        <p14:creationId xmlns:p14="http://schemas.microsoft.com/office/powerpoint/2010/main" val="207233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301D7-E59A-4B47-AD17-0000B17DA4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19570E-E78B-974F-A160-C0DF7D8B1C08}"/>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C85320D-88D7-024E-92D3-427F73903F18}"/>
              </a:ext>
            </a:extLst>
          </p:cNvPr>
          <p:cNvSpPr>
            <a:spLocks noGrp="1"/>
          </p:cNvSpPr>
          <p:nvPr>
            <p:ph type="dt" sz="half" idx="10"/>
          </p:nvPr>
        </p:nvSpPr>
        <p:spPr/>
        <p:txBody>
          <a:bodyPr/>
          <a:lstStyle>
            <a:lvl1pPr>
              <a:defRPr/>
            </a:lvl1pPr>
          </a:lstStyle>
          <a:p>
            <a:fld id="{71E53838-B7FD-D740-8BDA-FC99C52B96E1}" type="slidenum">
              <a:rPr lang="fr-FR" smtClean="0"/>
              <a:pPr/>
              <a:t>‹#›</a:t>
            </a:fld>
            <a:endParaRPr lang="fr-FR" dirty="0"/>
          </a:p>
        </p:txBody>
      </p:sp>
    </p:spTree>
    <p:extLst>
      <p:ext uri="{BB962C8B-B14F-4D97-AF65-F5344CB8AC3E}">
        <p14:creationId xmlns:p14="http://schemas.microsoft.com/office/powerpoint/2010/main" val="1632321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F6EF8E5-2C9E-4DC8-81F0-9B58C488D19B}" type="slidenum">
              <a:rPr lang="en-US" smtClean="0"/>
              <a:t>‹#›</a:t>
            </a:fld>
            <a:endParaRPr lang="en-US"/>
          </a:p>
        </p:txBody>
      </p:sp>
    </p:spTree>
    <p:extLst>
      <p:ext uri="{BB962C8B-B14F-4D97-AF65-F5344CB8AC3E}">
        <p14:creationId xmlns:p14="http://schemas.microsoft.com/office/powerpoint/2010/main" val="111949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F6EF8E5-2C9E-4DC8-81F0-9B58C488D19B}" type="slidenum">
              <a:rPr lang="en-US" smtClean="0"/>
              <a:t>‹#›</a:t>
            </a:fld>
            <a:endParaRPr lang="en-US"/>
          </a:p>
        </p:txBody>
      </p:sp>
    </p:spTree>
    <p:extLst>
      <p:ext uri="{BB962C8B-B14F-4D97-AF65-F5344CB8AC3E}">
        <p14:creationId xmlns:p14="http://schemas.microsoft.com/office/powerpoint/2010/main" val="3303550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F6EF8E5-2C9E-4DC8-81F0-9B58C488D19B}" type="slidenum">
              <a:rPr lang="en-US" smtClean="0"/>
              <a:t>‹#›</a:t>
            </a:fld>
            <a:endParaRPr lang="en-US"/>
          </a:p>
        </p:txBody>
      </p:sp>
    </p:spTree>
    <p:extLst>
      <p:ext uri="{BB962C8B-B14F-4D97-AF65-F5344CB8AC3E}">
        <p14:creationId xmlns:p14="http://schemas.microsoft.com/office/powerpoint/2010/main" val="8408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F6EF8E5-2C9E-4DC8-81F0-9B58C488D19B}" type="slidenum">
              <a:rPr lang="en-US" smtClean="0"/>
              <a:t>‹#›</a:t>
            </a:fld>
            <a:endParaRPr lang="en-US"/>
          </a:p>
        </p:txBody>
      </p:sp>
    </p:spTree>
    <p:extLst>
      <p:ext uri="{BB962C8B-B14F-4D97-AF65-F5344CB8AC3E}">
        <p14:creationId xmlns:p14="http://schemas.microsoft.com/office/powerpoint/2010/main" val="254403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EE65-5192-7344-936F-B816E417C8B9}"/>
              </a:ext>
            </a:extLst>
          </p:cNvPr>
          <p:cNvSpPr>
            <a:spLocks noGrp="1"/>
          </p:cNvSpPr>
          <p:nvPr>
            <p:ph type="title"/>
          </p:nvPr>
        </p:nvSpPr>
        <p:spPr>
          <a:xfrm>
            <a:off x="831850" y="80549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EA1B5E1-4516-5644-86E8-A086E4AF9D16}"/>
              </a:ext>
            </a:extLst>
          </p:cNvPr>
          <p:cNvSpPr>
            <a:spLocks noGrp="1"/>
          </p:cNvSpPr>
          <p:nvPr>
            <p:ph type="body" idx="1"/>
          </p:nvPr>
        </p:nvSpPr>
        <p:spPr>
          <a:xfrm>
            <a:off x="831850" y="36852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8590479-5785-8E4C-A654-7758216AACF8}"/>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199309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65BD4-846F-9044-A52B-8CA0C34EFA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EDE851-AA43-8449-98DE-4AB07768256E}"/>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3A106B0C-7927-0F4B-8BB6-E2553915B3D5}"/>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41112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2A6E4-0C80-F24C-A746-6FAB02AA649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E98B38-3523-BD47-A4E5-8A4CD2404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A01F0A69-B492-9746-89C2-9A709BBCD90A}"/>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4F16C34F-ED58-E441-9FA5-99D91F06B0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1F3CAC2D-ACCA-1F43-A5E6-7340B3AFB995}"/>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4DB241ED-8D15-C740-978C-F9E01498B3F5}"/>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53317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B0336-0244-B24A-9CA8-B0717C7C3F3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AB97ECF-74A9-6048-BB27-175165456160}"/>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64665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579595-C419-104C-B06A-3561F7E3D711}"/>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359021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37857-7BE8-154D-A8BC-6A4BF750F3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E96099D-8B33-064E-B220-C0C02EB66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8FF7608B-AF89-1D4B-8942-E08E89652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88373C1-48CB-1946-8ED7-E7E3B8194118}"/>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352975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81F24-FA7E-C74E-9AC6-7572C7DE43F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B628B2D-2082-B04E-BE79-172CBB792C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7FA1769-421D-B446-B2BA-DB74A8DE8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331ECB7-6BBC-274D-BF63-D21E0343A951}"/>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dirty="0"/>
          </a:p>
        </p:txBody>
      </p:sp>
    </p:spTree>
    <p:extLst>
      <p:ext uri="{BB962C8B-B14F-4D97-AF65-F5344CB8AC3E}">
        <p14:creationId xmlns:p14="http://schemas.microsoft.com/office/powerpoint/2010/main" val="217274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9D15613-9A31-524C-8E36-1EADC10E8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D717D8A-6942-5149-8A00-A99CD5B23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7358C5C-ECB2-4442-AC84-134C41D3F8E6}"/>
              </a:ext>
            </a:extLst>
          </p:cNvPr>
          <p:cNvSpPr>
            <a:spLocks noGrp="1"/>
          </p:cNvSpPr>
          <p:nvPr>
            <p:ph type="dt" sz="half" idx="2"/>
          </p:nvPr>
        </p:nvSpPr>
        <p:spPr>
          <a:xfrm>
            <a:off x="1778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34431-8D90-B749-AA7E-B3567C5732B9}" type="slidenum">
              <a:rPr lang="fr-FR" smtClean="0"/>
              <a:pPr/>
              <a:t>‹#›</a:t>
            </a:fld>
            <a:endParaRPr lang="fr-FR" dirty="0"/>
          </a:p>
        </p:txBody>
      </p:sp>
    </p:spTree>
    <p:extLst>
      <p:ext uri="{BB962C8B-B14F-4D97-AF65-F5344CB8AC3E}">
        <p14:creationId xmlns:p14="http://schemas.microsoft.com/office/powerpoint/2010/main" val="1401453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9EAEB"/>
            </a:gs>
            <a:gs pos="7000">
              <a:schemeClr val="bg1">
                <a:lumMod val="0"/>
                <a:lumOff val="10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3F6EF8E5-2C9E-4DC8-81F0-9B58C488D19B}" type="slidenum">
              <a:rPr lang="en-US" smtClean="0"/>
              <a:pPr/>
              <a:t>‹#›</a:t>
            </a:fld>
            <a:endParaRPr lang="en-US"/>
          </a:p>
        </p:txBody>
      </p:sp>
      <p:sp>
        <p:nvSpPr>
          <p:cNvPr id="8" name="TextBox 7"/>
          <p:cNvSpPr txBox="1"/>
          <p:nvPr userDrawn="1"/>
        </p:nvSpPr>
        <p:spPr>
          <a:xfrm>
            <a:off x="0" y="6629400"/>
            <a:ext cx="12192000" cy="215444"/>
          </a:xfrm>
          <a:prstGeom prst="rect">
            <a:avLst/>
          </a:prstGeom>
          <a:noFill/>
        </p:spPr>
        <p:txBody>
          <a:bodyPr wrap="square" rtlCol="0">
            <a:spAutoFit/>
          </a:bodyPr>
          <a:lstStyle/>
          <a:p>
            <a:pPr algn="ctr"/>
            <a:r>
              <a:rPr lang="en-US" sz="800" dirty="0">
                <a:solidFill>
                  <a:schemeClr val="bg1">
                    <a:lumMod val="50000"/>
                  </a:schemeClr>
                </a:solidFill>
                <a:latin typeface="Arial" pitchFamily="34" charset="0"/>
                <a:cs typeface="Arial" pitchFamily="34" charset="0"/>
              </a:rPr>
              <a:t>Amazon Confidential </a:t>
            </a:r>
          </a:p>
        </p:txBody>
      </p:sp>
      <p:sp>
        <p:nvSpPr>
          <p:cNvPr id="11" name="Rectangle 10"/>
          <p:cNvSpPr/>
          <p:nvPr userDrawn="1"/>
        </p:nvSpPr>
        <p:spPr>
          <a:xfrm>
            <a:off x="0" y="2"/>
            <a:ext cx="12192000"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25000" dirty="0"/>
          </a:p>
        </p:txBody>
      </p:sp>
      <p:pic>
        <p:nvPicPr>
          <p:cNvPr id="9"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304800" y="6399214"/>
            <a:ext cx="1320800" cy="30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0655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3600" kern="1200">
          <a:solidFill>
            <a:schemeClr val="tx1">
              <a:lumMod val="85000"/>
              <a:lumOff val="1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mailto:EC-DMA@ec.europa.e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906814" y="4956705"/>
            <a:ext cx="3664131" cy="1200329"/>
          </a:xfrm>
          <a:prstGeom prst="rect">
            <a:avLst/>
          </a:prstGeom>
          <a:noFill/>
        </p:spPr>
        <p:txBody>
          <a:bodyPr wrap="square" rtlCol="0">
            <a:spAutoFit/>
          </a:bodyPr>
          <a:lstStyle/>
          <a:p>
            <a:endParaRPr lang="en-IE" dirty="0">
              <a:solidFill>
                <a:schemeClr val="bg1"/>
              </a:solidFill>
            </a:endParaRPr>
          </a:p>
          <a:p>
            <a:endParaRPr lang="en-IE" dirty="0">
              <a:solidFill>
                <a:schemeClr val="bg1"/>
              </a:solidFill>
            </a:endParaRPr>
          </a:p>
          <a:p>
            <a:r>
              <a:rPr lang="fr-BE" b="1" dirty="0">
                <a:solidFill>
                  <a:schemeClr val="bg1"/>
                </a:solidFill>
              </a:rPr>
              <a:t>20 March 2024</a:t>
            </a:r>
            <a:endParaRPr lang="en-GB" dirty="0">
              <a:solidFill>
                <a:schemeClr val="bg1"/>
              </a:solidFill>
            </a:endParaRPr>
          </a:p>
          <a:p>
            <a:endParaRPr lang="en-US" dirty="0">
              <a:solidFill>
                <a:schemeClr val="bg1"/>
              </a:solidFill>
            </a:endParaRPr>
          </a:p>
        </p:txBody>
      </p:sp>
      <p:sp>
        <p:nvSpPr>
          <p:cNvPr id="5" name="Title 1">
            <a:extLst>
              <a:ext uri="{FF2B5EF4-FFF2-40B4-BE49-F238E27FC236}">
                <a16:creationId xmlns:a16="http://schemas.microsoft.com/office/drawing/2014/main" id="{0903B268-675B-6538-CD54-C65D5910936E}"/>
              </a:ext>
            </a:extLst>
          </p:cNvPr>
          <p:cNvSpPr txBox="1">
            <a:spLocks/>
          </p:cNvSpPr>
          <p:nvPr/>
        </p:nvSpPr>
        <p:spPr>
          <a:xfrm>
            <a:off x="1554822" y="2668247"/>
            <a:ext cx="3099371" cy="17599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800"/>
              </a:spcBef>
              <a:spcAft>
                <a:spcPts val="1800"/>
              </a:spcAft>
            </a:pPr>
            <a:r>
              <a:rPr lang="en-GB" sz="4000" b="1" dirty="0">
                <a:solidFill>
                  <a:prstClr val="white"/>
                </a:solidFill>
                <a:latin typeface="Calibri" panose="020F0502020204030204"/>
              </a:rPr>
              <a:t>DMA Enforcement Workshops</a:t>
            </a:r>
            <a:br>
              <a:rPr lang="en-GB" sz="6000" b="1" dirty="0">
                <a:solidFill>
                  <a:prstClr val="white"/>
                </a:solidFill>
                <a:latin typeface="Calibri" panose="020F0502020204030204"/>
                <a:ea typeface="+mn-ea"/>
                <a:cs typeface="+mn-cs"/>
              </a:rPr>
            </a:br>
            <a:br>
              <a:rPr lang="en-US" sz="1800" dirty="0">
                <a:latin typeface="Calibri" panose="020F0502020204030204" pitchFamily="34" charset="0"/>
                <a:ea typeface="Calibri" panose="020F0502020204030204" pitchFamily="34" charset="0"/>
              </a:rPr>
            </a:br>
            <a:endParaRPr lang="en-IE" sz="1800" dirty="0"/>
          </a:p>
        </p:txBody>
      </p:sp>
      <p:sp>
        <p:nvSpPr>
          <p:cNvPr id="2" name="Title 1">
            <a:extLst>
              <a:ext uri="{FF2B5EF4-FFF2-40B4-BE49-F238E27FC236}">
                <a16:creationId xmlns:a16="http://schemas.microsoft.com/office/drawing/2014/main" id="{DDD1F85C-F30B-BC58-C37B-E1DED1DE141C}"/>
              </a:ext>
            </a:extLst>
          </p:cNvPr>
          <p:cNvSpPr txBox="1">
            <a:spLocks/>
          </p:cNvSpPr>
          <p:nvPr/>
        </p:nvSpPr>
        <p:spPr>
          <a:xfrm>
            <a:off x="1554822" y="4591397"/>
            <a:ext cx="3520612" cy="7306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800"/>
              </a:spcBef>
              <a:spcAft>
                <a:spcPts val="1800"/>
              </a:spcAft>
            </a:pPr>
            <a:r>
              <a:rPr lang="en-GB" sz="2800" b="1" dirty="0">
                <a:solidFill>
                  <a:prstClr val="white"/>
                </a:solidFill>
                <a:latin typeface="Calibri" panose="020F0502020204030204"/>
                <a:ea typeface="+mn-ea"/>
                <a:cs typeface="+mn-cs"/>
              </a:rPr>
              <a:t>Amazon</a:t>
            </a:r>
            <a:br>
              <a:rPr lang="en-GB" sz="2800" b="1" dirty="0">
                <a:solidFill>
                  <a:prstClr val="white"/>
                </a:solidFill>
                <a:latin typeface="Calibri" panose="020F0502020204030204"/>
                <a:ea typeface="+mn-ea"/>
                <a:cs typeface="+mn-cs"/>
              </a:rPr>
            </a:br>
            <a:br>
              <a:rPr lang="en-US" sz="2800" dirty="0">
                <a:latin typeface="Calibri" panose="020F0502020204030204" pitchFamily="34" charset="0"/>
                <a:ea typeface="Calibri" panose="020F0502020204030204" pitchFamily="34" charset="0"/>
              </a:rPr>
            </a:br>
            <a:endParaRPr lang="en-IE" sz="2800" dirty="0"/>
          </a:p>
        </p:txBody>
      </p:sp>
    </p:spTree>
    <p:extLst>
      <p:ext uri="{BB962C8B-B14F-4D97-AF65-F5344CB8AC3E}">
        <p14:creationId xmlns:p14="http://schemas.microsoft.com/office/powerpoint/2010/main" val="3643920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C0FD-1F7E-43F4-8DCC-2D40E0832422}"/>
              </a:ext>
            </a:extLst>
          </p:cNvPr>
          <p:cNvSpPr>
            <a:spLocks noGrp="1"/>
          </p:cNvSpPr>
          <p:nvPr>
            <p:ph type="title"/>
          </p:nvPr>
        </p:nvSpPr>
        <p:spPr/>
        <p:txBody>
          <a:bodyPr/>
          <a:lstStyle/>
          <a:p>
            <a:r>
              <a:rPr lang="en-GB" b="1" dirty="0"/>
              <a:t>Store Prompt (Article 5(2))</a:t>
            </a:r>
          </a:p>
        </p:txBody>
      </p:sp>
      <p:pic>
        <p:nvPicPr>
          <p:cNvPr id="9" name="Picture 8">
            <a:extLst>
              <a:ext uri="{FF2B5EF4-FFF2-40B4-BE49-F238E27FC236}">
                <a16:creationId xmlns:a16="http://schemas.microsoft.com/office/drawing/2014/main" id="{8F2C1B42-A34C-4A99-B489-DB95855E16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600201"/>
            <a:ext cx="8186826" cy="4220095"/>
          </a:xfrm>
          <a:prstGeom prst="rect">
            <a:avLst/>
          </a:prstGeom>
        </p:spPr>
      </p:pic>
    </p:spTree>
    <p:extLst>
      <p:ext uri="{BB962C8B-B14F-4D97-AF65-F5344CB8AC3E}">
        <p14:creationId xmlns:p14="http://schemas.microsoft.com/office/powerpoint/2010/main" val="227406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14B9-AB82-40A5-8C5A-BF6A3B30D53E}"/>
              </a:ext>
            </a:extLst>
          </p:cNvPr>
          <p:cNvSpPr>
            <a:spLocks noGrp="1"/>
          </p:cNvSpPr>
          <p:nvPr>
            <p:ph type="title"/>
          </p:nvPr>
        </p:nvSpPr>
        <p:spPr/>
        <p:txBody>
          <a:bodyPr/>
          <a:lstStyle/>
          <a:p>
            <a:r>
              <a:rPr lang="en-GB" b="1" dirty="0"/>
              <a:t>Ads Prompt (Article 5(2))</a:t>
            </a:r>
          </a:p>
        </p:txBody>
      </p:sp>
      <p:pic>
        <p:nvPicPr>
          <p:cNvPr id="8" name="Picture 7">
            <a:extLst>
              <a:ext uri="{FF2B5EF4-FFF2-40B4-BE49-F238E27FC236}">
                <a16:creationId xmlns:a16="http://schemas.microsoft.com/office/drawing/2014/main" id="{1C875615-45A9-4F23-929A-00618393A9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0809" y="1524000"/>
            <a:ext cx="7834732" cy="4038600"/>
          </a:xfrm>
          <a:prstGeom prst="rect">
            <a:avLst/>
          </a:prstGeom>
        </p:spPr>
      </p:pic>
    </p:spTree>
    <p:extLst>
      <p:ext uri="{BB962C8B-B14F-4D97-AF65-F5344CB8AC3E}">
        <p14:creationId xmlns:p14="http://schemas.microsoft.com/office/powerpoint/2010/main" val="244917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7A57A-D0B5-199B-F032-BDB01BA2344E}"/>
              </a:ext>
            </a:extLst>
          </p:cNvPr>
          <p:cNvSpPr>
            <a:spLocks noGrp="1"/>
          </p:cNvSpPr>
          <p:nvPr>
            <p:ph type="title"/>
          </p:nvPr>
        </p:nvSpPr>
        <p:spPr/>
        <p:txBody>
          <a:bodyPr/>
          <a:lstStyle/>
          <a:p>
            <a:r>
              <a:rPr lang="de-DE" b="1" dirty="0">
                <a:solidFill>
                  <a:srgbClr val="2038A5"/>
                </a:solidFill>
                <a:latin typeface="+mn-lt"/>
              </a:rPr>
              <a:t>Data </a:t>
            </a:r>
            <a:r>
              <a:rPr lang="de-DE" b="1" dirty="0" err="1">
                <a:solidFill>
                  <a:srgbClr val="2038A5"/>
                </a:solidFill>
                <a:latin typeface="+mn-lt"/>
              </a:rPr>
              <a:t>processing</a:t>
            </a:r>
            <a:r>
              <a:rPr lang="de-DE" b="1" dirty="0">
                <a:solidFill>
                  <a:srgbClr val="2038A5"/>
                </a:solidFill>
                <a:latin typeface="+mn-lt"/>
              </a:rPr>
              <a:t> (</a:t>
            </a:r>
            <a:r>
              <a:rPr lang="de-DE" b="1" dirty="0" err="1">
                <a:solidFill>
                  <a:srgbClr val="2038A5"/>
                </a:solidFill>
                <a:latin typeface="+mn-lt"/>
              </a:rPr>
              <a:t>Article</a:t>
            </a:r>
            <a:r>
              <a:rPr lang="de-DE" b="1" dirty="0">
                <a:solidFill>
                  <a:srgbClr val="2038A5"/>
                </a:solidFill>
                <a:latin typeface="+mn-lt"/>
              </a:rPr>
              <a:t> 5.2)</a:t>
            </a:r>
            <a:endParaRPr lang="en-IE" b="1" dirty="0">
              <a:solidFill>
                <a:srgbClr val="2038A5"/>
              </a:solidFill>
              <a:latin typeface="+mn-lt"/>
            </a:endParaRPr>
          </a:p>
        </p:txBody>
      </p:sp>
      <p:sp>
        <p:nvSpPr>
          <p:cNvPr id="3" name="Content Placeholder 2">
            <a:extLst>
              <a:ext uri="{FF2B5EF4-FFF2-40B4-BE49-F238E27FC236}">
                <a16:creationId xmlns:a16="http://schemas.microsoft.com/office/drawing/2014/main" id="{94380280-61AB-3E41-ED2A-891909D6FCAA}"/>
              </a:ext>
            </a:extLst>
          </p:cNvPr>
          <p:cNvSpPr>
            <a:spLocks noGrp="1"/>
          </p:cNvSpPr>
          <p:nvPr>
            <p:ph idx="1"/>
          </p:nvPr>
        </p:nvSpPr>
        <p:spPr>
          <a:xfrm>
            <a:off x="838200" y="2646219"/>
            <a:ext cx="10515600" cy="3530744"/>
          </a:xfrm>
        </p:spPr>
        <p:txBody>
          <a:bodyPr>
            <a:normAutofit/>
          </a:bodyPr>
          <a:lstStyle/>
          <a:p>
            <a:pPr marL="0" indent="0" algn="ctr">
              <a:buNone/>
            </a:pPr>
            <a:r>
              <a:rPr lang="fr-BE" sz="4000" b="1" dirty="0"/>
              <a:t>Q&amp;A On The </a:t>
            </a:r>
            <a:r>
              <a:rPr lang="fr-BE" sz="4000" b="1" dirty="0" err="1"/>
              <a:t>Presentation</a:t>
            </a:r>
            <a:r>
              <a:rPr lang="fr-BE" sz="4000" b="1" dirty="0"/>
              <a:t> And </a:t>
            </a:r>
          </a:p>
          <a:p>
            <a:pPr marL="0" indent="0" algn="ctr">
              <a:buNone/>
            </a:pPr>
            <a:r>
              <a:rPr lang="fr-BE" sz="4000" b="1" dirty="0"/>
              <a:t>Open Table Discussion</a:t>
            </a:r>
          </a:p>
          <a:p>
            <a:pPr marL="0" indent="0" algn="ctr">
              <a:buNone/>
            </a:pPr>
            <a:endParaRPr lang="fr-BE" sz="3600" b="1" dirty="0"/>
          </a:p>
          <a:p>
            <a:pPr marL="0" indent="0">
              <a:buNone/>
            </a:pPr>
            <a:endParaRPr lang="en-GB" sz="2400" dirty="0"/>
          </a:p>
        </p:txBody>
      </p:sp>
      <p:pic>
        <p:nvPicPr>
          <p:cNvPr id="4" name="Picture 2" descr="Brandfetch | Slido Logos &amp; Brand Assets">
            <a:extLst>
              <a:ext uri="{FF2B5EF4-FFF2-40B4-BE49-F238E27FC236}">
                <a16:creationId xmlns:a16="http://schemas.microsoft.com/office/drawing/2014/main" id="{9B649813-E8B7-A2C3-D0FC-45AC49800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907" y="5184878"/>
            <a:ext cx="1682754" cy="5637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F5D36CC1-2EFF-BD0B-06F5-B61635037471}"/>
              </a:ext>
            </a:extLst>
          </p:cNvPr>
          <p:cNvSpPr txBox="1">
            <a:spLocks/>
          </p:cNvSpPr>
          <p:nvPr/>
        </p:nvSpPr>
        <p:spPr>
          <a:xfrm>
            <a:off x="4590313" y="5047519"/>
            <a:ext cx="9109466" cy="1129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BE" dirty="0"/>
              <a:t>Online questions and </a:t>
            </a:r>
            <a:r>
              <a:rPr lang="fr-BE" dirty="0" err="1"/>
              <a:t>comments</a:t>
            </a:r>
            <a:r>
              <a:rPr lang="fr-BE" dirty="0"/>
              <a:t> via: </a:t>
            </a:r>
          </a:p>
          <a:p>
            <a:pPr marL="0" indent="0">
              <a:spcBef>
                <a:spcPts val="0"/>
              </a:spcBef>
              <a:buNone/>
            </a:pPr>
            <a:r>
              <a:rPr lang="fr-BE" dirty="0"/>
              <a:t>slido.com - </a:t>
            </a:r>
            <a:r>
              <a:rPr lang="en-US" dirty="0">
                <a:effectLst/>
                <a:ea typeface="Calibri" panose="020F0502020204030204" pitchFamily="34" charset="0"/>
              </a:rPr>
              <a:t># </a:t>
            </a:r>
            <a:r>
              <a:rPr lang="en-GB" b="1" dirty="0"/>
              <a:t>6858411</a:t>
            </a:r>
            <a:endParaRPr lang="fr-BE" b="1" dirty="0"/>
          </a:p>
        </p:txBody>
      </p:sp>
    </p:spTree>
    <p:extLst>
      <p:ext uri="{BB962C8B-B14F-4D97-AF65-F5344CB8AC3E}">
        <p14:creationId xmlns:p14="http://schemas.microsoft.com/office/powerpoint/2010/main" val="83916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62717-882B-4C15-8876-3E2BD56EA2A1}"/>
              </a:ext>
            </a:extLst>
          </p:cNvPr>
          <p:cNvSpPr txBox="1">
            <a:spLocks/>
          </p:cNvSpPr>
          <p:nvPr/>
        </p:nvSpPr>
        <p:spPr>
          <a:xfrm>
            <a:off x="6436242" y="2008812"/>
            <a:ext cx="562064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chemeClr val="bg1"/>
                </a:solidFill>
                <a:latin typeface="+mn-lt"/>
              </a:rPr>
              <a:t>Session 2</a:t>
            </a:r>
          </a:p>
          <a:p>
            <a:r>
              <a:rPr lang="en-US" sz="3600" b="1" dirty="0"/>
              <a:t>Data portability and </a:t>
            </a:r>
          </a:p>
          <a:p>
            <a:r>
              <a:rPr lang="en-US" sz="3600" b="1" dirty="0"/>
              <a:t>access obligations </a:t>
            </a:r>
          </a:p>
          <a:p>
            <a:r>
              <a:rPr lang="en-US" sz="3600" b="1" dirty="0"/>
              <a:t>(Articles 6.9 and 6.10)</a:t>
            </a:r>
            <a:endParaRPr lang="en-IE" sz="3600" dirty="0">
              <a:solidFill>
                <a:schemeClr val="bg1"/>
              </a:solidFill>
              <a:highlight>
                <a:srgbClr val="FFFF00"/>
              </a:highlight>
              <a:latin typeface="+mn-lt"/>
            </a:endParaRPr>
          </a:p>
        </p:txBody>
      </p:sp>
    </p:spTree>
    <p:extLst>
      <p:ext uri="{BB962C8B-B14F-4D97-AF65-F5344CB8AC3E}">
        <p14:creationId xmlns:p14="http://schemas.microsoft.com/office/powerpoint/2010/main" val="82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6.9</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307F0F98-02CC-2D19-E965-51A541767907}"/>
              </a:ext>
            </a:extLst>
          </p:cNvPr>
          <p:cNvSpPr txBox="1"/>
          <p:nvPr/>
        </p:nvSpPr>
        <p:spPr>
          <a:xfrm>
            <a:off x="592095" y="2492031"/>
            <a:ext cx="11007810" cy="2431435"/>
          </a:xfrm>
          <a:prstGeom prst="rect">
            <a:avLst/>
          </a:prstGeom>
          <a:noFill/>
        </p:spPr>
        <p:txBody>
          <a:bodyPr wrap="square">
            <a:spAutoFit/>
          </a:bodyPr>
          <a:lstStyle/>
          <a:p>
            <a:pPr marL="0" indent="0" algn="just">
              <a:buNone/>
            </a:pPr>
            <a:r>
              <a:rPr lang="en-US" sz="2200" dirty="0"/>
              <a:t>“The gatekeeper shall provide end users and third parties </a:t>
            </a:r>
            <a:r>
              <a:rPr lang="en-US" sz="2200" dirty="0" err="1"/>
              <a:t>authorised</a:t>
            </a:r>
            <a:r>
              <a:rPr lang="en-US" sz="2200" dirty="0"/>
              <a:t> by an end user, at their request and free of charge, with effective portability of data provided by the end user or generated through the activity of the end user in the context of the use of the relevant core platform service, including by providing, free of charge, tools to facilitate the effective exercise of such data portability, and including by the provision of continuous and real-time access to such data.”</a:t>
            </a:r>
          </a:p>
          <a:p>
            <a:pPr marL="0" indent="0">
              <a:buNone/>
            </a:pPr>
            <a:endParaRPr lang="en-US" sz="2000" dirty="0"/>
          </a:p>
        </p:txBody>
      </p:sp>
    </p:spTree>
    <p:extLst>
      <p:ext uri="{BB962C8B-B14F-4D97-AF65-F5344CB8AC3E}">
        <p14:creationId xmlns:p14="http://schemas.microsoft.com/office/powerpoint/2010/main" val="3114314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6.10</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307F0F98-02CC-2D19-E965-51A541767907}"/>
              </a:ext>
            </a:extLst>
          </p:cNvPr>
          <p:cNvSpPr txBox="1"/>
          <p:nvPr/>
        </p:nvSpPr>
        <p:spPr>
          <a:xfrm>
            <a:off x="592095" y="1646904"/>
            <a:ext cx="11007810" cy="3816429"/>
          </a:xfrm>
          <a:prstGeom prst="rect">
            <a:avLst/>
          </a:prstGeom>
          <a:noFill/>
        </p:spPr>
        <p:txBody>
          <a:bodyPr wrap="square">
            <a:spAutoFit/>
          </a:bodyPr>
          <a:lstStyle/>
          <a:p>
            <a:pPr marL="0" indent="0" algn="just">
              <a:buNone/>
            </a:pPr>
            <a:r>
              <a:rPr lang="en-US" sz="2200" dirty="0"/>
              <a:t>“The gatekeeper shall provide business users and third parties </a:t>
            </a:r>
            <a:r>
              <a:rPr lang="en-US" sz="2200" dirty="0" err="1"/>
              <a:t>authorised</a:t>
            </a:r>
            <a:r>
              <a:rPr lang="en-US" sz="2200" dirty="0"/>
              <a:t> by a business user, at their request, free of charge, with effective, high-quality, continuous and real-time access to, and use of, aggregated and non-aggregated data, including personal data, that is provided for or generated in the context of the use of the relevant core platform services or services provided together with, or in support of, the relevant core platform services by those business users and the end users engaging with the products or services provided by those business users. With regard to personal data, the gatekeeper shall provide for such access to, and use of, personal data only where the data are directly connected with the use effectuated by the end users in respect of the products or services offered by the relevant business user through the relevant core platform service, and when the end users opt in to such sharing by giving their consent.”</a:t>
            </a:r>
            <a:endParaRPr lang="en-IE" sz="2200" dirty="0"/>
          </a:p>
        </p:txBody>
      </p:sp>
    </p:spTree>
    <p:extLst>
      <p:ext uri="{BB962C8B-B14F-4D97-AF65-F5344CB8AC3E}">
        <p14:creationId xmlns:p14="http://schemas.microsoft.com/office/powerpoint/2010/main" val="3988424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Articles 6(9) and 6(10) </a:t>
            </a:r>
            <a:br>
              <a:rPr lang="en-GB" b="1" dirty="0"/>
            </a:br>
            <a:r>
              <a:rPr lang="en-GB" b="1" dirty="0"/>
              <a:t>Data Portability and Data Access</a:t>
            </a:r>
            <a:endParaRPr lang="en-US" b="1" dirty="0"/>
          </a:p>
        </p:txBody>
      </p:sp>
    </p:spTree>
    <p:extLst>
      <p:ext uri="{BB962C8B-B14F-4D97-AF65-F5344CB8AC3E}">
        <p14:creationId xmlns:p14="http://schemas.microsoft.com/office/powerpoint/2010/main" val="1546491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E5D9-22E2-4B97-B670-7F47731B296F}"/>
              </a:ext>
            </a:extLst>
          </p:cNvPr>
          <p:cNvSpPr>
            <a:spLocks noGrp="1"/>
          </p:cNvSpPr>
          <p:nvPr>
            <p:ph type="title"/>
          </p:nvPr>
        </p:nvSpPr>
        <p:spPr/>
        <p:txBody>
          <a:bodyPr>
            <a:normAutofit fontScale="90000"/>
          </a:bodyPr>
          <a:lstStyle/>
          <a:p>
            <a:r>
              <a:rPr lang="en-GB" b="1" dirty="0"/>
              <a:t>Direct End-user Portability Experience (Article 6(9))</a:t>
            </a:r>
          </a:p>
        </p:txBody>
      </p:sp>
      <p:pic>
        <p:nvPicPr>
          <p:cNvPr id="11" name="Picture 10">
            <a:extLst>
              <a:ext uri="{FF2B5EF4-FFF2-40B4-BE49-F238E27FC236}">
                <a16:creationId xmlns:a16="http://schemas.microsoft.com/office/drawing/2014/main" id="{CB6F00E6-ADEE-477F-B875-E4DCFBCA5700}"/>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828800" y="1828800"/>
            <a:ext cx="8839200" cy="3962400"/>
          </a:xfrm>
          <a:prstGeom prst="rect">
            <a:avLst/>
          </a:prstGeom>
          <a:noFill/>
          <a:ln>
            <a:noFill/>
          </a:ln>
        </p:spPr>
      </p:pic>
    </p:spTree>
    <p:extLst>
      <p:ext uri="{BB962C8B-B14F-4D97-AF65-F5344CB8AC3E}">
        <p14:creationId xmlns:p14="http://schemas.microsoft.com/office/powerpoint/2010/main" val="3844696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D183-8337-4CC9-B061-54278E7B6D73}"/>
              </a:ext>
            </a:extLst>
          </p:cNvPr>
          <p:cNvSpPr>
            <a:spLocks noGrp="1"/>
          </p:cNvSpPr>
          <p:nvPr>
            <p:ph type="title"/>
          </p:nvPr>
        </p:nvSpPr>
        <p:spPr/>
        <p:txBody>
          <a:bodyPr>
            <a:normAutofit fontScale="90000"/>
          </a:bodyPr>
          <a:lstStyle/>
          <a:p>
            <a:r>
              <a:rPr lang="en-GB" b="1" dirty="0"/>
              <a:t>Customer Portability Experience via the Portal (Article 6(9))</a:t>
            </a:r>
          </a:p>
        </p:txBody>
      </p:sp>
      <p:pic>
        <p:nvPicPr>
          <p:cNvPr id="7" name="Picture 6">
            <a:extLst>
              <a:ext uri="{FF2B5EF4-FFF2-40B4-BE49-F238E27FC236}">
                <a16:creationId xmlns:a16="http://schemas.microsoft.com/office/drawing/2014/main" id="{F34C07B5-4512-4AED-9128-9A1C2D916573}"/>
              </a:ext>
            </a:extLst>
          </p:cNvPr>
          <p:cNvPicPr/>
          <p:nvPr/>
        </p:nvPicPr>
        <p:blipFill>
          <a:blip r:embed="rId2" cstate="print">
            <a:extLst>
              <a:ext uri="{28A0092B-C50C-407E-A947-70E740481C1C}">
                <a14:useLocalDpi xmlns:a14="http://schemas.microsoft.com/office/drawing/2010/main" val="0"/>
              </a:ext>
            </a:extLst>
          </a:blip>
          <a:srcRect t="12424" r="227"/>
          <a:stretch>
            <a:fillRect/>
          </a:stretch>
        </p:blipFill>
        <p:spPr bwMode="auto">
          <a:xfrm>
            <a:off x="2116667" y="1600200"/>
            <a:ext cx="7848600" cy="4343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1028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1F027-DD6D-441B-8D12-A346B6BD892B}"/>
              </a:ext>
            </a:extLst>
          </p:cNvPr>
          <p:cNvSpPr>
            <a:spLocks noGrp="1"/>
          </p:cNvSpPr>
          <p:nvPr>
            <p:ph type="title"/>
          </p:nvPr>
        </p:nvSpPr>
        <p:spPr>
          <a:xfrm>
            <a:off x="1752600" y="274638"/>
            <a:ext cx="8458200" cy="1143000"/>
          </a:xfrm>
        </p:spPr>
        <p:txBody>
          <a:bodyPr>
            <a:normAutofit fontScale="90000"/>
          </a:bodyPr>
          <a:lstStyle/>
          <a:p>
            <a:r>
              <a:rPr lang="en-GB" b="1" dirty="0"/>
              <a:t>Access to Business User Data – End-user Authorisation Experience (Article 6(10))</a:t>
            </a:r>
          </a:p>
        </p:txBody>
      </p:sp>
      <p:pic>
        <p:nvPicPr>
          <p:cNvPr id="4" name="Content Placeholder 4">
            <a:extLst>
              <a:ext uri="{FF2B5EF4-FFF2-40B4-BE49-F238E27FC236}">
                <a16:creationId xmlns:a16="http://schemas.microsoft.com/office/drawing/2014/main" id="{B2E7939C-76DC-4151-8914-24E14ECC9EC0}"/>
              </a:ext>
            </a:extLst>
          </p:cNvPr>
          <p:cNvPicPr>
            <a:picLocks noGrp="1"/>
          </p:cNvPicPr>
          <p:nvPr>
            <p:ph idx="1"/>
          </p:nvPr>
        </p:nvPicPr>
        <p:blipFill>
          <a:blip r:embed="rId2"/>
          <a:stretch>
            <a:fillRect/>
          </a:stretch>
        </p:blipFill>
        <p:spPr>
          <a:xfrm>
            <a:off x="3505201" y="1417639"/>
            <a:ext cx="5562600" cy="4936681"/>
          </a:xfrm>
          <a:prstGeom prst="rect">
            <a:avLst/>
          </a:prstGeom>
        </p:spPr>
      </p:pic>
    </p:spTree>
    <p:extLst>
      <p:ext uri="{BB962C8B-B14F-4D97-AF65-F5344CB8AC3E}">
        <p14:creationId xmlns:p14="http://schemas.microsoft.com/office/powerpoint/2010/main" val="260802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B8A901C1-307A-A6B4-0FD7-3109033E245F}"/>
              </a:ext>
            </a:extLst>
          </p:cNvPr>
          <p:cNvSpPr>
            <a:spLocks noGrp="1"/>
          </p:cNvSpPr>
          <p:nvPr>
            <p:ph type="title"/>
          </p:nvPr>
        </p:nvSpPr>
        <p:spPr>
          <a:xfrm>
            <a:off x="464049" y="324899"/>
            <a:ext cx="10515600" cy="1325563"/>
          </a:xfrm>
        </p:spPr>
        <p:txBody>
          <a:bodyPr/>
          <a:lstStyle/>
          <a:p>
            <a:r>
              <a:rPr lang="en-IE" b="1" dirty="0">
                <a:solidFill>
                  <a:schemeClr val="bg1"/>
                </a:solidFill>
                <a:latin typeface="+mn-lt"/>
              </a:rPr>
              <a:t>Regulatory landscape - Platforms</a:t>
            </a:r>
          </a:p>
        </p:txBody>
      </p:sp>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rgbClr val="2038A5"/>
                </a:solidFill>
                <a:latin typeface="+mn-lt"/>
              </a:rPr>
              <a:t>Agenda</a:t>
            </a:r>
            <a:endParaRPr lang="en-IE" b="1" dirty="0">
              <a:solidFill>
                <a:srgbClr val="2038A5"/>
              </a:solidFill>
              <a:latin typeface="+mn-lt"/>
            </a:endParaRPr>
          </a:p>
        </p:txBody>
      </p:sp>
      <p:graphicFrame>
        <p:nvGraphicFramePr>
          <p:cNvPr id="5" name="Content Placeholder 4">
            <a:extLst>
              <a:ext uri="{FF2B5EF4-FFF2-40B4-BE49-F238E27FC236}">
                <a16:creationId xmlns:a16="http://schemas.microsoft.com/office/drawing/2014/main" id="{8F662BF5-DB8E-00C0-9DA3-78A0845261D5}"/>
              </a:ext>
            </a:extLst>
          </p:cNvPr>
          <p:cNvGraphicFramePr>
            <a:graphicFrameLocks noGrp="1"/>
          </p:cNvGraphicFramePr>
          <p:nvPr>
            <p:ph idx="1"/>
            <p:extLst>
              <p:ext uri="{D42A27DB-BD31-4B8C-83A1-F6EECF244321}">
                <p14:modId xmlns:p14="http://schemas.microsoft.com/office/powerpoint/2010/main" val="3168300050"/>
              </p:ext>
            </p:extLst>
          </p:nvPr>
        </p:nvGraphicFramePr>
        <p:xfrm>
          <a:off x="151002" y="1279856"/>
          <a:ext cx="11812397" cy="5253243"/>
        </p:xfrm>
        <a:graphic>
          <a:graphicData uri="http://schemas.openxmlformats.org/drawingml/2006/table">
            <a:tbl>
              <a:tblPr firstRow="1" bandRow="1">
                <a:tableStyleId>{0E3FDE45-AF77-4B5C-9715-49D594BDF05E}</a:tableStyleId>
              </a:tblPr>
              <a:tblGrid>
                <a:gridCol w="1803633">
                  <a:extLst>
                    <a:ext uri="{9D8B030D-6E8A-4147-A177-3AD203B41FA5}">
                      <a16:colId xmlns:a16="http://schemas.microsoft.com/office/drawing/2014/main" val="3511747246"/>
                    </a:ext>
                  </a:extLst>
                </a:gridCol>
                <a:gridCol w="10008764">
                  <a:extLst>
                    <a:ext uri="{9D8B030D-6E8A-4147-A177-3AD203B41FA5}">
                      <a16:colId xmlns:a16="http://schemas.microsoft.com/office/drawing/2014/main" val="2931719185"/>
                    </a:ext>
                  </a:extLst>
                </a:gridCol>
              </a:tblGrid>
              <a:tr h="744581">
                <a:tc>
                  <a:txBody>
                    <a:bodyPr/>
                    <a:lstStyle/>
                    <a:p>
                      <a:r>
                        <a:rPr lang="en-GB" sz="1800" b="0" dirty="0"/>
                        <a:t>13:00-13:20</a:t>
                      </a:r>
                      <a:endParaRPr lang="en-IE" sz="1800" b="0" dirty="0"/>
                    </a:p>
                  </a:txBody>
                  <a:tcPr anchor="ctr"/>
                </a:tc>
                <a:tc>
                  <a:txBody>
                    <a:bodyPr/>
                    <a:lstStyle/>
                    <a:p>
                      <a:pPr>
                        <a:spcAft>
                          <a:spcPts val="1200"/>
                        </a:spcAft>
                      </a:pPr>
                      <a:r>
                        <a:rPr lang="en-US" sz="1800" dirty="0"/>
                        <a:t>Introductory remarks</a:t>
                      </a:r>
                      <a:endParaRPr lang="en-US" sz="1800" b="1" dirty="0"/>
                    </a:p>
                  </a:txBody>
                  <a:tcPr anchor="ctr"/>
                </a:tc>
                <a:extLst>
                  <a:ext uri="{0D108BD9-81ED-4DB2-BD59-A6C34878D82A}">
                    <a16:rowId xmlns:a16="http://schemas.microsoft.com/office/drawing/2014/main" val="349078773"/>
                  </a:ext>
                </a:extLst>
              </a:tr>
              <a:tr h="619209">
                <a:tc>
                  <a:txBody>
                    <a:bodyPr/>
                    <a:lstStyle/>
                    <a:p>
                      <a:r>
                        <a:rPr lang="en-IE" sz="1800" b="0" dirty="0"/>
                        <a:t>13:20-14:10</a:t>
                      </a:r>
                    </a:p>
                  </a:txBody>
                  <a:tcPr anchor="ctr"/>
                </a:tc>
                <a:tc>
                  <a:txBody>
                    <a:bodyPr/>
                    <a:lstStyle/>
                    <a:p>
                      <a:r>
                        <a:rPr lang="en-IE" sz="1800" b="1" dirty="0"/>
                        <a:t>Session 1 – </a:t>
                      </a:r>
                      <a:r>
                        <a:rPr lang="en-GB" sz="1800" b="1" dirty="0"/>
                        <a:t>Data processing (Article 5.2)</a:t>
                      </a:r>
                      <a:endParaRPr lang="en-IE" sz="1800" b="1" dirty="0"/>
                    </a:p>
                  </a:txBody>
                  <a:tcPr anchor="ctr"/>
                </a:tc>
                <a:extLst>
                  <a:ext uri="{0D108BD9-81ED-4DB2-BD59-A6C34878D82A}">
                    <a16:rowId xmlns:a16="http://schemas.microsoft.com/office/drawing/2014/main" val="3839324543"/>
                  </a:ext>
                </a:extLst>
              </a:tr>
              <a:tr h="634853">
                <a:tc>
                  <a:txBody>
                    <a:bodyPr/>
                    <a:lstStyle/>
                    <a:p>
                      <a:r>
                        <a:rPr lang="en-IE" sz="1800" b="0" dirty="0"/>
                        <a:t>14:10-15:10</a:t>
                      </a:r>
                    </a:p>
                  </a:txBody>
                  <a:tcPr anchor="ctr"/>
                </a:tc>
                <a:tc>
                  <a:txBody>
                    <a:bodyPr/>
                    <a:lstStyle/>
                    <a:p>
                      <a:pPr>
                        <a:spcBef>
                          <a:spcPts val="0"/>
                        </a:spcBef>
                        <a:spcAft>
                          <a:spcPts val="1200"/>
                        </a:spcAft>
                      </a:pPr>
                      <a:r>
                        <a:rPr lang="en-US" sz="1800" b="1" dirty="0"/>
                        <a:t>Session 2 – Data portability and access obligations (Article 6.9 and 6.10)</a:t>
                      </a:r>
                      <a:endParaRPr lang="en-IE" sz="1800" b="1" dirty="0"/>
                    </a:p>
                  </a:txBody>
                  <a:tcPr anchor="ctr"/>
                </a:tc>
                <a:extLst>
                  <a:ext uri="{0D108BD9-81ED-4DB2-BD59-A6C34878D82A}">
                    <a16:rowId xmlns:a16="http://schemas.microsoft.com/office/drawing/2014/main" val="523435699"/>
                  </a:ext>
                </a:extLst>
              </a:tr>
              <a:tr h="619209">
                <a:tc>
                  <a:txBody>
                    <a:bodyPr/>
                    <a:lstStyle/>
                    <a:p>
                      <a:r>
                        <a:rPr lang="en-IE" sz="1800" b="0" dirty="0"/>
                        <a:t>15:10-15:30</a:t>
                      </a:r>
                    </a:p>
                  </a:txBody>
                  <a:tcPr anchor="ctr"/>
                </a:tc>
                <a:tc>
                  <a:txBody>
                    <a:bodyPr/>
                    <a:lstStyle/>
                    <a:p>
                      <a:r>
                        <a:rPr lang="en-GB" sz="1800" dirty="0"/>
                        <a:t>Break</a:t>
                      </a:r>
                      <a:endParaRPr lang="en-IE" sz="1800" b="1" dirty="0"/>
                    </a:p>
                  </a:txBody>
                  <a:tcPr anchor="ctr"/>
                </a:tc>
                <a:extLst>
                  <a:ext uri="{0D108BD9-81ED-4DB2-BD59-A6C34878D82A}">
                    <a16:rowId xmlns:a16="http://schemas.microsoft.com/office/drawing/2014/main" val="1749210534"/>
                  </a:ext>
                </a:extLst>
              </a:tr>
              <a:tr h="777764">
                <a:tc>
                  <a:txBody>
                    <a:bodyPr/>
                    <a:lstStyle/>
                    <a:p>
                      <a:r>
                        <a:rPr lang="en-GB" sz="1800" b="0" dirty="0"/>
                        <a:t>15:30-16:30</a:t>
                      </a:r>
                      <a:endParaRPr lang="en-IE" sz="1800" b="0" dirty="0"/>
                    </a:p>
                  </a:txBody>
                  <a:tcPr anchor="ctr"/>
                </a:tc>
                <a:tc>
                  <a:txBody>
                    <a:bodyPr/>
                    <a:lstStyle/>
                    <a:p>
                      <a:pPr>
                        <a:spcAft>
                          <a:spcPts val="1200"/>
                        </a:spcAft>
                      </a:pPr>
                      <a:r>
                        <a:rPr lang="en-GB" sz="1800" b="1" dirty="0"/>
                        <a:t>Session 3 - Advertising transparency obligations (Articles 5.9, 5.10, 6.8)</a:t>
                      </a:r>
                      <a:endParaRPr lang="en-US" sz="1800" b="1" dirty="0"/>
                    </a:p>
                  </a:txBody>
                  <a:tcPr anchor="ctr"/>
                </a:tc>
                <a:extLst>
                  <a:ext uri="{0D108BD9-81ED-4DB2-BD59-A6C34878D82A}">
                    <a16:rowId xmlns:a16="http://schemas.microsoft.com/office/drawing/2014/main" val="798248975"/>
                  </a:ext>
                </a:extLst>
              </a:tr>
              <a:tr h="619209">
                <a:tc>
                  <a:txBody>
                    <a:bodyPr/>
                    <a:lstStyle/>
                    <a:p>
                      <a:r>
                        <a:rPr lang="en-IE" sz="1800" b="0" dirty="0"/>
                        <a:t>16:30-16:50</a:t>
                      </a:r>
                    </a:p>
                  </a:txBody>
                  <a:tcPr anchor="ctr"/>
                </a:tc>
                <a:tc>
                  <a:txBody>
                    <a:bodyPr/>
                    <a:lstStyle/>
                    <a:p>
                      <a:r>
                        <a:rPr lang="en-US" sz="1800" b="1" dirty="0"/>
                        <a:t>Session 4 - Use of Seller data and self-preferencing (Articles 6.2 and 6.5)</a:t>
                      </a:r>
                      <a:endParaRPr lang="en-IE" sz="1800" b="1" dirty="0"/>
                    </a:p>
                  </a:txBody>
                  <a:tcPr anchor="ctr"/>
                </a:tc>
                <a:extLst>
                  <a:ext uri="{0D108BD9-81ED-4DB2-BD59-A6C34878D82A}">
                    <a16:rowId xmlns:a16="http://schemas.microsoft.com/office/drawing/2014/main" val="3185056241"/>
                  </a:ext>
                </a:extLst>
              </a:tr>
              <a:tr h="619209">
                <a:tc>
                  <a:txBody>
                    <a:bodyPr/>
                    <a:lstStyle/>
                    <a:p>
                      <a:r>
                        <a:rPr lang="en-GB" sz="1800" b="0" dirty="0"/>
                        <a:t>16:50-17:50</a:t>
                      </a:r>
                      <a:endParaRPr lang="en-IE" sz="1800" b="0" dirty="0"/>
                    </a:p>
                  </a:txBody>
                  <a:tcPr anchor="ctr"/>
                </a:tc>
                <a:tc>
                  <a:txBody>
                    <a:bodyPr/>
                    <a:lstStyle/>
                    <a:p>
                      <a:r>
                        <a:rPr lang="en-US" sz="1800" b="1" dirty="0"/>
                        <a:t>Q&amp;A and Open Table Discussion</a:t>
                      </a:r>
                      <a:endParaRPr lang="en-IE" sz="1800" b="1" dirty="0"/>
                    </a:p>
                  </a:txBody>
                  <a:tcPr anchor="ctr"/>
                </a:tc>
                <a:extLst>
                  <a:ext uri="{0D108BD9-81ED-4DB2-BD59-A6C34878D82A}">
                    <a16:rowId xmlns:a16="http://schemas.microsoft.com/office/drawing/2014/main" val="608834627"/>
                  </a:ext>
                </a:extLst>
              </a:tr>
              <a:tr h="619209">
                <a:tc>
                  <a:txBody>
                    <a:bodyPr/>
                    <a:lstStyle/>
                    <a:p>
                      <a:r>
                        <a:rPr lang="en-IE" sz="1800" b="0" dirty="0"/>
                        <a:t>17:50-18:00</a:t>
                      </a:r>
                    </a:p>
                  </a:txBody>
                  <a:tcPr anchor="ctr"/>
                </a:tc>
                <a:tc>
                  <a:txBody>
                    <a:bodyPr/>
                    <a:lstStyle/>
                    <a:p>
                      <a:r>
                        <a:rPr lang="en-IE" sz="1800" b="1" dirty="0"/>
                        <a:t>Closing Remarks by the European Commission</a:t>
                      </a:r>
                    </a:p>
                  </a:txBody>
                  <a:tcPr anchor="ctr"/>
                </a:tc>
                <a:extLst>
                  <a:ext uri="{0D108BD9-81ED-4DB2-BD59-A6C34878D82A}">
                    <a16:rowId xmlns:a16="http://schemas.microsoft.com/office/drawing/2014/main" val="2940638171"/>
                  </a:ext>
                </a:extLst>
              </a:tr>
            </a:tbl>
          </a:graphicData>
        </a:graphic>
      </p:graphicFrame>
    </p:spTree>
    <p:extLst>
      <p:ext uri="{BB962C8B-B14F-4D97-AF65-F5344CB8AC3E}">
        <p14:creationId xmlns:p14="http://schemas.microsoft.com/office/powerpoint/2010/main" val="169165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80280-61AB-3E41-ED2A-891909D6FCAA}"/>
              </a:ext>
            </a:extLst>
          </p:cNvPr>
          <p:cNvSpPr>
            <a:spLocks noGrp="1"/>
          </p:cNvSpPr>
          <p:nvPr>
            <p:ph idx="1"/>
          </p:nvPr>
        </p:nvSpPr>
        <p:spPr>
          <a:xfrm>
            <a:off x="838200" y="2646219"/>
            <a:ext cx="10515600" cy="3530744"/>
          </a:xfrm>
        </p:spPr>
        <p:txBody>
          <a:bodyPr>
            <a:normAutofit/>
          </a:bodyPr>
          <a:lstStyle/>
          <a:p>
            <a:pPr marL="0" indent="0" algn="ctr">
              <a:buNone/>
            </a:pPr>
            <a:r>
              <a:rPr lang="fr-BE" sz="4000" b="1" dirty="0"/>
              <a:t>Q&amp;A On The </a:t>
            </a:r>
            <a:r>
              <a:rPr lang="fr-BE" sz="4000" b="1" dirty="0" err="1"/>
              <a:t>Presentation</a:t>
            </a:r>
            <a:r>
              <a:rPr lang="fr-BE" sz="4000" b="1" dirty="0"/>
              <a:t> And </a:t>
            </a:r>
          </a:p>
          <a:p>
            <a:pPr marL="0" indent="0" algn="ctr">
              <a:buNone/>
            </a:pPr>
            <a:r>
              <a:rPr lang="fr-BE" sz="4000" b="1" dirty="0"/>
              <a:t>Open Table Discussion</a:t>
            </a:r>
          </a:p>
          <a:p>
            <a:pPr marL="0" indent="0" algn="ctr">
              <a:buNone/>
            </a:pPr>
            <a:endParaRPr lang="fr-BE" sz="3600" b="1" dirty="0"/>
          </a:p>
          <a:p>
            <a:pPr marL="0" indent="0">
              <a:buNone/>
            </a:pPr>
            <a:endParaRPr lang="en-GB" sz="2400" dirty="0"/>
          </a:p>
        </p:txBody>
      </p:sp>
      <p:pic>
        <p:nvPicPr>
          <p:cNvPr id="4" name="Picture 2" descr="Brandfetch | Slido Logos &amp; Brand Assets">
            <a:extLst>
              <a:ext uri="{FF2B5EF4-FFF2-40B4-BE49-F238E27FC236}">
                <a16:creationId xmlns:a16="http://schemas.microsoft.com/office/drawing/2014/main" id="{9B649813-E8B7-A2C3-D0FC-45AC49800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907" y="5184878"/>
            <a:ext cx="1682754" cy="5637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F5D36CC1-2EFF-BD0B-06F5-B61635037471}"/>
              </a:ext>
            </a:extLst>
          </p:cNvPr>
          <p:cNvSpPr txBox="1">
            <a:spLocks/>
          </p:cNvSpPr>
          <p:nvPr/>
        </p:nvSpPr>
        <p:spPr>
          <a:xfrm>
            <a:off x="4590313" y="5047519"/>
            <a:ext cx="9109466" cy="1129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BE" dirty="0"/>
              <a:t>Online questions and </a:t>
            </a:r>
            <a:r>
              <a:rPr lang="fr-BE" dirty="0" err="1"/>
              <a:t>comments</a:t>
            </a:r>
            <a:r>
              <a:rPr lang="fr-BE" dirty="0"/>
              <a:t> via: </a:t>
            </a:r>
          </a:p>
          <a:p>
            <a:pPr marL="0" indent="0">
              <a:spcBef>
                <a:spcPts val="0"/>
              </a:spcBef>
              <a:buNone/>
            </a:pPr>
            <a:r>
              <a:rPr lang="fr-BE" dirty="0"/>
              <a:t>slido.com - </a:t>
            </a:r>
            <a:r>
              <a:rPr lang="en-US" dirty="0">
                <a:effectLst/>
                <a:ea typeface="Calibri" panose="020F0502020204030204" pitchFamily="34" charset="0"/>
              </a:rPr>
              <a:t># </a:t>
            </a:r>
            <a:r>
              <a:rPr lang="en-GB" b="1" dirty="0"/>
              <a:t>6858411</a:t>
            </a:r>
            <a:endParaRPr lang="fr-BE" b="1" dirty="0"/>
          </a:p>
        </p:txBody>
      </p:sp>
      <p:sp>
        <p:nvSpPr>
          <p:cNvPr id="8" name="Title 1">
            <a:extLst>
              <a:ext uri="{FF2B5EF4-FFF2-40B4-BE49-F238E27FC236}">
                <a16:creationId xmlns:a16="http://schemas.microsoft.com/office/drawing/2014/main" id="{5D3FC987-4979-94DD-1912-93FE4E7A5209}"/>
              </a:ext>
            </a:extLst>
          </p:cNvPr>
          <p:cNvSpPr>
            <a:spLocks noGrp="1"/>
          </p:cNvSpPr>
          <p:nvPr>
            <p:ph type="title"/>
          </p:nvPr>
        </p:nvSpPr>
        <p:spPr>
          <a:xfrm>
            <a:off x="838200" y="365125"/>
            <a:ext cx="10515600" cy="1325563"/>
          </a:xfrm>
        </p:spPr>
        <p:txBody>
          <a:bodyPr/>
          <a:lstStyle/>
          <a:p>
            <a:r>
              <a:rPr lang="de-DE" b="1" dirty="0">
                <a:solidFill>
                  <a:srgbClr val="2038A5"/>
                </a:solidFill>
                <a:latin typeface="+mn-lt"/>
              </a:rPr>
              <a:t>Data </a:t>
            </a:r>
            <a:r>
              <a:rPr lang="de-DE" b="1" dirty="0" err="1">
                <a:solidFill>
                  <a:srgbClr val="2038A5"/>
                </a:solidFill>
                <a:latin typeface="+mn-lt"/>
              </a:rPr>
              <a:t>portability</a:t>
            </a:r>
            <a:r>
              <a:rPr lang="de-DE" b="1" dirty="0">
                <a:solidFill>
                  <a:srgbClr val="2038A5"/>
                </a:solidFill>
                <a:latin typeface="+mn-lt"/>
              </a:rPr>
              <a:t> and </a:t>
            </a:r>
            <a:r>
              <a:rPr lang="de-DE" b="1" dirty="0" err="1">
                <a:solidFill>
                  <a:srgbClr val="2038A5"/>
                </a:solidFill>
                <a:latin typeface="+mn-lt"/>
              </a:rPr>
              <a:t>access</a:t>
            </a:r>
            <a:r>
              <a:rPr lang="de-DE" b="1" dirty="0">
                <a:solidFill>
                  <a:srgbClr val="2038A5"/>
                </a:solidFill>
                <a:latin typeface="+mn-lt"/>
              </a:rPr>
              <a:t> </a:t>
            </a:r>
            <a:r>
              <a:rPr lang="de-DE" b="1" dirty="0" err="1">
                <a:solidFill>
                  <a:srgbClr val="2038A5"/>
                </a:solidFill>
                <a:latin typeface="+mn-lt"/>
              </a:rPr>
              <a:t>obligations</a:t>
            </a:r>
            <a:r>
              <a:rPr lang="de-DE" b="1" dirty="0">
                <a:solidFill>
                  <a:srgbClr val="2038A5"/>
                </a:solidFill>
                <a:latin typeface="+mn-lt"/>
              </a:rPr>
              <a:t> </a:t>
            </a:r>
            <a:br>
              <a:rPr lang="de-DE" b="1" dirty="0">
                <a:solidFill>
                  <a:srgbClr val="2038A5"/>
                </a:solidFill>
                <a:latin typeface="+mn-lt"/>
              </a:rPr>
            </a:br>
            <a:r>
              <a:rPr lang="de-DE" sz="3600" b="1" dirty="0">
                <a:solidFill>
                  <a:srgbClr val="2038A5"/>
                </a:solidFill>
                <a:latin typeface="+mn-lt"/>
              </a:rPr>
              <a:t>(</a:t>
            </a:r>
            <a:r>
              <a:rPr lang="de-DE" sz="3600" b="1" dirty="0" err="1">
                <a:solidFill>
                  <a:srgbClr val="2038A5"/>
                </a:solidFill>
                <a:latin typeface="+mn-lt"/>
              </a:rPr>
              <a:t>Articles</a:t>
            </a:r>
            <a:r>
              <a:rPr lang="de-DE" sz="3600" b="1" dirty="0">
                <a:solidFill>
                  <a:srgbClr val="2038A5"/>
                </a:solidFill>
                <a:latin typeface="+mn-lt"/>
              </a:rPr>
              <a:t> 6.9 and 6.10)</a:t>
            </a:r>
            <a:endParaRPr lang="en-IE" b="1" dirty="0">
              <a:solidFill>
                <a:srgbClr val="2038A5"/>
              </a:solidFill>
              <a:latin typeface="+mn-lt"/>
            </a:endParaRPr>
          </a:p>
        </p:txBody>
      </p:sp>
    </p:spTree>
    <p:extLst>
      <p:ext uri="{BB962C8B-B14F-4D97-AF65-F5344CB8AC3E}">
        <p14:creationId xmlns:p14="http://schemas.microsoft.com/office/powerpoint/2010/main" val="332042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3EFA-4175-E1A7-C1FD-858FFEEF1E4C}"/>
              </a:ext>
            </a:extLst>
          </p:cNvPr>
          <p:cNvSpPr>
            <a:spLocks noGrp="1"/>
          </p:cNvSpPr>
          <p:nvPr>
            <p:ph type="ctrTitle"/>
          </p:nvPr>
        </p:nvSpPr>
        <p:spPr>
          <a:xfrm>
            <a:off x="1524000" y="2235200"/>
            <a:ext cx="9144000" cy="2387600"/>
          </a:xfrm>
        </p:spPr>
        <p:txBody>
          <a:bodyPr>
            <a:normAutofit fontScale="90000"/>
          </a:bodyPr>
          <a:lstStyle/>
          <a:p>
            <a:pPr>
              <a:lnSpc>
                <a:spcPct val="150000"/>
              </a:lnSpc>
              <a:spcAft>
                <a:spcPts val="2400"/>
              </a:spcAft>
            </a:pPr>
            <a:r>
              <a:rPr lang="en-IE" dirty="0"/>
              <a:t>Coffee Break</a:t>
            </a:r>
            <a:br>
              <a:rPr lang="en-IE" dirty="0"/>
            </a:br>
            <a:endParaRPr lang="en-IE" dirty="0"/>
          </a:p>
        </p:txBody>
      </p:sp>
    </p:spTree>
    <p:extLst>
      <p:ext uri="{BB962C8B-B14F-4D97-AF65-F5344CB8AC3E}">
        <p14:creationId xmlns:p14="http://schemas.microsoft.com/office/powerpoint/2010/main" val="341584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62717-882B-4C15-8876-3E2BD56EA2A1}"/>
              </a:ext>
            </a:extLst>
          </p:cNvPr>
          <p:cNvSpPr txBox="1">
            <a:spLocks/>
          </p:cNvSpPr>
          <p:nvPr/>
        </p:nvSpPr>
        <p:spPr>
          <a:xfrm>
            <a:off x="6436242" y="2008812"/>
            <a:ext cx="562064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chemeClr val="bg1"/>
                </a:solidFill>
                <a:latin typeface="+mn-lt"/>
              </a:rPr>
              <a:t>Session 3</a:t>
            </a:r>
          </a:p>
          <a:p>
            <a:r>
              <a:rPr lang="en-GB" sz="3600" b="1" dirty="0"/>
              <a:t>Advertising transparency obligations </a:t>
            </a:r>
          </a:p>
          <a:p>
            <a:r>
              <a:rPr lang="en-GB" sz="3600" b="1" dirty="0"/>
              <a:t>(Articles 5.9, 5.10 and 6.8)</a:t>
            </a:r>
            <a:endParaRPr lang="en-IE" sz="3600" dirty="0">
              <a:solidFill>
                <a:schemeClr val="bg1"/>
              </a:solidFill>
              <a:highlight>
                <a:srgbClr val="FFFF00"/>
              </a:highlight>
              <a:latin typeface="+mn-lt"/>
            </a:endParaRPr>
          </a:p>
        </p:txBody>
      </p:sp>
    </p:spTree>
    <p:extLst>
      <p:ext uri="{BB962C8B-B14F-4D97-AF65-F5344CB8AC3E}">
        <p14:creationId xmlns:p14="http://schemas.microsoft.com/office/powerpoint/2010/main" val="3567445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5.9</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7008FEF7-0456-2BE8-F770-822F8AA6B68E}"/>
              </a:ext>
            </a:extLst>
          </p:cNvPr>
          <p:cNvSpPr txBox="1"/>
          <p:nvPr/>
        </p:nvSpPr>
        <p:spPr>
          <a:xfrm>
            <a:off x="551189" y="1263200"/>
            <a:ext cx="11089622" cy="4909036"/>
          </a:xfrm>
          <a:prstGeom prst="rect">
            <a:avLst/>
          </a:prstGeom>
          <a:noFill/>
        </p:spPr>
        <p:txBody>
          <a:bodyPr wrap="square">
            <a:spAutoFit/>
          </a:bodyPr>
          <a:lstStyle/>
          <a:p>
            <a:pPr marL="0" indent="0" algn="just">
              <a:spcBef>
                <a:spcPts val="1200"/>
              </a:spcBef>
              <a:buNone/>
            </a:pPr>
            <a:r>
              <a:rPr lang="en-US" sz="2100" dirty="0"/>
              <a:t>“The gatekeeper shall provide each advertiser to which it supplies online advertising services, or third parties </a:t>
            </a:r>
            <a:r>
              <a:rPr lang="en-US" sz="2100" dirty="0" err="1"/>
              <a:t>authorised</a:t>
            </a:r>
            <a:r>
              <a:rPr lang="en-US" sz="2100" dirty="0"/>
              <a:t> by advertisers, upon the advertiser’s request, with information on a daily basis free of charge, concerning each advertisement placed by the advertiser, regarding: </a:t>
            </a:r>
          </a:p>
          <a:p>
            <a:pPr marL="457200" indent="-457200" algn="just">
              <a:spcBef>
                <a:spcPts val="1200"/>
              </a:spcBef>
              <a:buFont typeface="+mj-lt"/>
              <a:buAutoNum type="alphaLcParenR"/>
            </a:pPr>
            <a:r>
              <a:rPr lang="en-US" sz="2100" dirty="0"/>
              <a:t>the price and fees paid by that advertiser, including any deductions and surcharges, for each of the relevant online advertising services provided by the gatekeeper, </a:t>
            </a:r>
          </a:p>
          <a:p>
            <a:pPr marL="457200" indent="-457200" algn="just">
              <a:spcBef>
                <a:spcPts val="1200"/>
              </a:spcBef>
              <a:buFont typeface="+mj-lt"/>
              <a:buAutoNum type="alphaLcParenR"/>
            </a:pPr>
            <a:r>
              <a:rPr lang="en-US" sz="2100" dirty="0"/>
              <a:t>the remuneration received by the publisher, including any deductions and surcharges, subject to the publisher’s consent; and </a:t>
            </a:r>
          </a:p>
          <a:p>
            <a:pPr marL="457200" indent="-457200" algn="just">
              <a:spcBef>
                <a:spcPts val="1200"/>
              </a:spcBef>
              <a:buFont typeface="+mj-lt"/>
              <a:buAutoNum type="alphaLcParenR"/>
            </a:pPr>
            <a:r>
              <a:rPr lang="en-US" sz="2100" dirty="0"/>
              <a:t>the metrics on which each of the prices, fees and remunerations are calculated. </a:t>
            </a:r>
          </a:p>
          <a:p>
            <a:pPr marL="0" indent="0" algn="just">
              <a:spcBef>
                <a:spcPts val="1200"/>
              </a:spcBef>
              <a:buNone/>
            </a:pPr>
            <a:r>
              <a:rPr lang="en-US" sz="2100" dirty="0"/>
              <a:t>In the event that a publisher does not consent to the sharing of information regarding the remuneration received, as referred to in point (b) of the first subparagraph, the gatekeeper shall provide each advertiser free of charge with information concerning the daily average remuneration received by that publisher, including any deductions and surcharges, for the relevant advertisements.”</a:t>
            </a:r>
            <a:endParaRPr lang="en-IE" sz="2100" dirty="0"/>
          </a:p>
        </p:txBody>
      </p:sp>
    </p:spTree>
    <p:extLst>
      <p:ext uri="{BB962C8B-B14F-4D97-AF65-F5344CB8AC3E}">
        <p14:creationId xmlns:p14="http://schemas.microsoft.com/office/powerpoint/2010/main" val="2711060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5.10</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D1666631-2028-8B9D-B696-96DC064C5063}"/>
              </a:ext>
            </a:extLst>
          </p:cNvPr>
          <p:cNvSpPr txBox="1"/>
          <p:nvPr/>
        </p:nvSpPr>
        <p:spPr>
          <a:xfrm>
            <a:off x="592095" y="1279080"/>
            <a:ext cx="10760849" cy="4585871"/>
          </a:xfrm>
          <a:prstGeom prst="rect">
            <a:avLst/>
          </a:prstGeom>
          <a:noFill/>
        </p:spPr>
        <p:txBody>
          <a:bodyPr wrap="square">
            <a:spAutoFit/>
          </a:bodyPr>
          <a:lstStyle/>
          <a:p>
            <a:pPr marL="0" indent="0" algn="just">
              <a:spcBef>
                <a:spcPts val="1200"/>
              </a:spcBef>
              <a:buNone/>
            </a:pPr>
            <a:r>
              <a:rPr lang="en-US" sz="2100" dirty="0"/>
              <a:t>“The gatekeeper shall provide each publisher to which it supplies online advertising services, or third parties </a:t>
            </a:r>
            <a:r>
              <a:rPr lang="en-US" sz="2100" dirty="0" err="1"/>
              <a:t>authorised</a:t>
            </a:r>
            <a:r>
              <a:rPr lang="en-US" sz="2100" dirty="0"/>
              <a:t> by publishers, upon the publisher’s request, with free of charge information on a daily basis, concerning each advertisement displayed on the publisher’s inventory, regarding: </a:t>
            </a:r>
          </a:p>
          <a:p>
            <a:pPr marL="457200" indent="-457200" algn="just">
              <a:spcBef>
                <a:spcPts val="1200"/>
              </a:spcBef>
              <a:buFont typeface="+mj-lt"/>
              <a:buAutoNum type="alphaLcParenR"/>
            </a:pPr>
            <a:r>
              <a:rPr lang="en-US" sz="2100" dirty="0"/>
              <a:t>the remuneration received and the fees paid by that publisher, including any deductions and surcharges, for each of the relevant online advertising services provided by the gatekeeper; </a:t>
            </a:r>
          </a:p>
          <a:p>
            <a:pPr marL="457200" indent="-457200" algn="just">
              <a:spcBef>
                <a:spcPts val="1200"/>
              </a:spcBef>
              <a:buFont typeface="+mj-lt"/>
              <a:buAutoNum type="alphaLcParenR"/>
            </a:pPr>
            <a:r>
              <a:rPr lang="en-US" sz="2100" dirty="0"/>
              <a:t>the price paid by the advertiser, including any deductions and surcharges, subject to the advertiser’s consent; and </a:t>
            </a:r>
          </a:p>
          <a:p>
            <a:pPr marL="457200" indent="-457200" algn="just">
              <a:spcBef>
                <a:spcPts val="1200"/>
              </a:spcBef>
              <a:buFont typeface="+mj-lt"/>
              <a:buAutoNum type="alphaLcParenR"/>
            </a:pPr>
            <a:r>
              <a:rPr lang="en-US" sz="2100" dirty="0"/>
              <a:t>the metrics on which each of the prices and remunerations are calculated. </a:t>
            </a:r>
          </a:p>
          <a:p>
            <a:pPr marL="0" indent="0" algn="just">
              <a:spcBef>
                <a:spcPts val="1200"/>
              </a:spcBef>
              <a:buNone/>
            </a:pPr>
            <a:r>
              <a:rPr lang="en-US" sz="2100" dirty="0"/>
              <a:t>In the event an advertiser does not consent to the sharing of information, the gatekeeper shall provide each publisher free of charge with information concerning the daily average price paid by that advertiser, including any deductions and surcharges, for the relevant advertisements.”</a:t>
            </a:r>
            <a:endParaRPr lang="en-IE" sz="2100" dirty="0"/>
          </a:p>
        </p:txBody>
      </p:sp>
    </p:spTree>
    <p:extLst>
      <p:ext uri="{BB962C8B-B14F-4D97-AF65-F5344CB8AC3E}">
        <p14:creationId xmlns:p14="http://schemas.microsoft.com/office/powerpoint/2010/main" val="2663022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6.8</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0B21D9FE-6E7F-1DEE-8900-54406BEA02E9}"/>
              </a:ext>
            </a:extLst>
          </p:cNvPr>
          <p:cNvSpPr txBox="1"/>
          <p:nvPr/>
        </p:nvSpPr>
        <p:spPr>
          <a:xfrm>
            <a:off x="879962" y="2390415"/>
            <a:ext cx="10432076" cy="2800767"/>
          </a:xfrm>
          <a:prstGeom prst="rect">
            <a:avLst/>
          </a:prstGeom>
          <a:noFill/>
        </p:spPr>
        <p:txBody>
          <a:bodyPr wrap="square">
            <a:spAutoFit/>
          </a:bodyPr>
          <a:lstStyle/>
          <a:p>
            <a:pPr marL="0" indent="0" algn="just">
              <a:spcBef>
                <a:spcPts val="600"/>
              </a:spcBef>
              <a:buNone/>
            </a:pPr>
            <a:r>
              <a:rPr lang="en-US" sz="2200" dirty="0"/>
              <a:t>“The gatekeeper shall provide advertisers and publishers, as well as third parties </a:t>
            </a:r>
            <a:r>
              <a:rPr lang="en-US" sz="2200" dirty="0" err="1"/>
              <a:t>authorised</a:t>
            </a:r>
            <a:r>
              <a:rPr lang="en-US" sz="2200" dirty="0"/>
              <a:t> by advertisers and publishers, upon their request and free of charge, with access to the performance measuring tools of the gatekeeper and the data necessary for advertisers and publishers to carry out their own independent verification of the advertisements inventory, including aggregated and non-aggregated data. Such data shall be provided in a manner that enables advertisers and publishers to run their own verification and measurement tools to assess the performance of the core platform services provided for by the gatekeepers.”</a:t>
            </a:r>
            <a:endParaRPr lang="en-IE" sz="2200" dirty="0"/>
          </a:p>
        </p:txBody>
      </p:sp>
    </p:spTree>
    <p:extLst>
      <p:ext uri="{BB962C8B-B14F-4D97-AF65-F5344CB8AC3E}">
        <p14:creationId xmlns:p14="http://schemas.microsoft.com/office/powerpoint/2010/main" val="3931040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Article 5(9), 5(10), 6(8)</a:t>
            </a:r>
            <a:br>
              <a:rPr lang="en-GB" b="1" dirty="0"/>
            </a:br>
            <a:r>
              <a:rPr lang="en-GB" b="1" dirty="0"/>
              <a:t>Advertising Transparency</a:t>
            </a:r>
            <a:endParaRPr lang="en-US" b="1" dirty="0"/>
          </a:p>
        </p:txBody>
      </p:sp>
    </p:spTree>
    <p:extLst>
      <p:ext uri="{BB962C8B-B14F-4D97-AF65-F5344CB8AC3E}">
        <p14:creationId xmlns:p14="http://schemas.microsoft.com/office/powerpoint/2010/main" val="1827878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80280-61AB-3E41-ED2A-891909D6FCAA}"/>
              </a:ext>
            </a:extLst>
          </p:cNvPr>
          <p:cNvSpPr>
            <a:spLocks noGrp="1"/>
          </p:cNvSpPr>
          <p:nvPr>
            <p:ph idx="1"/>
          </p:nvPr>
        </p:nvSpPr>
        <p:spPr>
          <a:xfrm>
            <a:off x="838200" y="2646219"/>
            <a:ext cx="10515600" cy="3530744"/>
          </a:xfrm>
        </p:spPr>
        <p:txBody>
          <a:bodyPr>
            <a:normAutofit/>
          </a:bodyPr>
          <a:lstStyle/>
          <a:p>
            <a:pPr marL="0" indent="0" algn="ctr">
              <a:buNone/>
            </a:pPr>
            <a:r>
              <a:rPr lang="fr-BE" sz="4000" b="1" dirty="0"/>
              <a:t>Q&amp;A On The </a:t>
            </a:r>
            <a:r>
              <a:rPr lang="fr-BE" sz="4000" b="1" dirty="0" err="1"/>
              <a:t>Presentation</a:t>
            </a:r>
            <a:r>
              <a:rPr lang="fr-BE" sz="4000" b="1" dirty="0"/>
              <a:t> And </a:t>
            </a:r>
          </a:p>
          <a:p>
            <a:pPr marL="0" indent="0" algn="ctr">
              <a:buNone/>
            </a:pPr>
            <a:r>
              <a:rPr lang="fr-BE" sz="4000" b="1" dirty="0"/>
              <a:t>Open Table Discussion</a:t>
            </a:r>
          </a:p>
          <a:p>
            <a:pPr marL="0" indent="0" algn="ctr">
              <a:buNone/>
            </a:pPr>
            <a:endParaRPr lang="fr-BE" sz="3600" b="1" dirty="0"/>
          </a:p>
          <a:p>
            <a:pPr marL="0" indent="0">
              <a:buNone/>
            </a:pPr>
            <a:endParaRPr lang="en-GB" sz="2400" dirty="0"/>
          </a:p>
        </p:txBody>
      </p:sp>
      <p:pic>
        <p:nvPicPr>
          <p:cNvPr id="4" name="Picture 2" descr="Brandfetch | Slido Logos &amp; Brand Assets">
            <a:extLst>
              <a:ext uri="{FF2B5EF4-FFF2-40B4-BE49-F238E27FC236}">
                <a16:creationId xmlns:a16="http://schemas.microsoft.com/office/drawing/2014/main" id="{9B649813-E8B7-A2C3-D0FC-45AC49800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907" y="5184878"/>
            <a:ext cx="1682754" cy="5637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F5D36CC1-2EFF-BD0B-06F5-B61635037471}"/>
              </a:ext>
            </a:extLst>
          </p:cNvPr>
          <p:cNvSpPr txBox="1">
            <a:spLocks/>
          </p:cNvSpPr>
          <p:nvPr/>
        </p:nvSpPr>
        <p:spPr>
          <a:xfrm>
            <a:off x="4590313" y="5047519"/>
            <a:ext cx="9109466" cy="1129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BE" dirty="0"/>
              <a:t>Online questions and </a:t>
            </a:r>
            <a:r>
              <a:rPr lang="fr-BE" dirty="0" err="1"/>
              <a:t>comments</a:t>
            </a:r>
            <a:r>
              <a:rPr lang="fr-BE" dirty="0"/>
              <a:t> via: </a:t>
            </a:r>
          </a:p>
          <a:p>
            <a:pPr marL="0" indent="0">
              <a:spcBef>
                <a:spcPts val="0"/>
              </a:spcBef>
              <a:buNone/>
            </a:pPr>
            <a:r>
              <a:rPr lang="fr-BE" dirty="0"/>
              <a:t>slido.com - </a:t>
            </a:r>
            <a:r>
              <a:rPr lang="en-US" dirty="0">
                <a:effectLst/>
                <a:ea typeface="Calibri" panose="020F0502020204030204" pitchFamily="34" charset="0"/>
              </a:rPr>
              <a:t># </a:t>
            </a:r>
            <a:r>
              <a:rPr lang="en-GB" b="1" dirty="0"/>
              <a:t>6858411</a:t>
            </a:r>
            <a:endParaRPr lang="fr-BE" b="1" dirty="0"/>
          </a:p>
        </p:txBody>
      </p:sp>
      <p:sp>
        <p:nvSpPr>
          <p:cNvPr id="7" name="Title 1">
            <a:extLst>
              <a:ext uri="{FF2B5EF4-FFF2-40B4-BE49-F238E27FC236}">
                <a16:creationId xmlns:a16="http://schemas.microsoft.com/office/drawing/2014/main" id="{534D6537-DAE4-A967-25AD-2A8FA245EA70}"/>
              </a:ext>
            </a:extLst>
          </p:cNvPr>
          <p:cNvSpPr>
            <a:spLocks noGrp="1"/>
          </p:cNvSpPr>
          <p:nvPr>
            <p:ph type="title"/>
          </p:nvPr>
        </p:nvSpPr>
        <p:spPr>
          <a:xfrm>
            <a:off x="838200" y="365125"/>
            <a:ext cx="10515600" cy="1325563"/>
          </a:xfrm>
        </p:spPr>
        <p:txBody>
          <a:bodyPr/>
          <a:lstStyle/>
          <a:p>
            <a:r>
              <a:rPr lang="de-DE" b="1" dirty="0">
                <a:solidFill>
                  <a:srgbClr val="2038A5"/>
                </a:solidFill>
                <a:latin typeface="+mn-lt"/>
              </a:rPr>
              <a:t>Advertising </a:t>
            </a:r>
            <a:r>
              <a:rPr lang="de-DE" b="1" dirty="0" err="1">
                <a:solidFill>
                  <a:srgbClr val="2038A5"/>
                </a:solidFill>
                <a:latin typeface="+mn-lt"/>
              </a:rPr>
              <a:t>transparency</a:t>
            </a:r>
            <a:r>
              <a:rPr lang="de-DE" b="1" dirty="0">
                <a:solidFill>
                  <a:srgbClr val="2038A5"/>
                </a:solidFill>
                <a:latin typeface="+mn-lt"/>
              </a:rPr>
              <a:t> </a:t>
            </a:r>
            <a:r>
              <a:rPr lang="de-DE" b="1" dirty="0" err="1">
                <a:solidFill>
                  <a:srgbClr val="2038A5"/>
                </a:solidFill>
                <a:latin typeface="+mn-lt"/>
              </a:rPr>
              <a:t>obligations</a:t>
            </a:r>
            <a:br>
              <a:rPr lang="de-DE" b="1" dirty="0">
                <a:solidFill>
                  <a:srgbClr val="2038A5"/>
                </a:solidFill>
                <a:latin typeface="+mn-lt"/>
              </a:rPr>
            </a:br>
            <a:r>
              <a:rPr lang="de-DE" sz="3600" b="1" dirty="0">
                <a:solidFill>
                  <a:srgbClr val="2038A5"/>
                </a:solidFill>
                <a:latin typeface="+mn-lt"/>
              </a:rPr>
              <a:t>(</a:t>
            </a:r>
            <a:r>
              <a:rPr lang="de-DE" sz="3600" b="1" dirty="0" err="1">
                <a:solidFill>
                  <a:srgbClr val="2038A5"/>
                </a:solidFill>
                <a:latin typeface="+mn-lt"/>
              </a:rPr>
              <a:t>Articles</a:t>
            </a:r>
            <a:r>
              <a:rPr lang="de-DE" sz="3600" b="1" dirty="0">
                <a:solidFill>
                  <a:srgbClr val="2038A5"/>
                </a:solidFill>
                <a:latin typeface="+mn-lt"/>
              </a:rPr>
              <a:t> 5.9, 5.10 and 6.8)</a:t>
            </a:r>
            <a:endParaRPr lang="en-IE" b="1" dirty="0">
              <a:solidFill>
                <a:srgbClr val="2038A5"/>
              </a:solidFill>
              <a:latin typeface="+mn-lt"/>
            </a:endParaRPr>
          </a:p>
        </p:txBody>
      </p:sp>
    </p:spTree>
    <p:extLst>
      <p:ext uri="{BB962C8B-B14F-4D97-AF65-F5344CB8AC3E}">
        <p14:creationId xmlns:p14="http://schemas.microsoft.com/office/powerpoint/2010/main" val="1318703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62717-882B-4C15-8876-3E2BD56EA2A1}"/>
              </a:ext>
            </a:extLst>
          </p:cNvPr>
          <p:cNvSpPr txBox="1">
            <a:spLocks/>
          </p:cNvSpPr>
          <p:nvPr/>
        </p:nvSpPr>
        <p:spPr>
          <a:xfrm>
            <a:off x="6436242" y="2008812"/>
            <a:ext cx="562064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chemeClr val="bg1"/>
                </a:solidFill>
                <a:latin typeface="+mn-lt"/>
              </a:rPr>
              <a:t>Session 4</a:t>
            </a:r>
          </a:p>
          <a:p>
            <a:r>
              <a:rPr lang="en-US" sz="3600" b="1" dirty="0"/>
              <a:t>Use of Seller data and </a:t>
            </a:r>
          </a:p>
          <a:p>
            <a:r>
              <a:rPr lang="en-US" sz="3600" b="1" dirty="0"/>
              <a:t>self-preferencing </a:t>
            </a:r>
          </a:p>
          <a:p>
            <a:r>
              <a:rPr lang="en-US" sz="3600" b="1" dirty="0"/>
              <a:t>(Articles 6.2 and 6.5)</a:t>
            </a:r>
            <a:endParaRPr lang="en-IE" sz="3600" dirty="0">
              <a:solidFill>
                <a:schemeClr val="bg1"/>
              </a:solidFill>
              <a:highlight>
                <a:srgbClr val="FFFF00"/>
              </a:highlight>
              <a:latin typeface="+mn-lt"/>
            </a:endParaRPr>
          </a:p>
        </p:txBody>
      </p:sp>
    </p:spTree>
    <p:extLst>
      <p:ext uri="{BB962C8B-B14F-4D97-AF65-F5344CB8AC3E}">
        <p14:creationId xmlns:p14="http://schemas.microsoft.com/office/powerpoint/2010/main" val="2649339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6(2)</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B3E91700-4F62-28CA-3051-3BCD817BEC1F}"/>
              </a:ext>
            </a:extLst>
          </p:cNvPr>
          <p:cNvSpPr txBox="1"/>
          <p:nvPr/>
        </p:nvSpPr>
        <p:spPr>
          <a:xfrm>
            <a:off x="838200" y="1610072"/>
            <a:ext cx="10515600" cy="3970318"/>
          </a:xfrm>
          <a:prstGeom prst="rect">
            <a:avLst/>
          </a:prstGeom>
          <a:noFill/>
        </p:spPr>
        <p:txBody>
          <a:bodyPr wrap="square">
            <a:spAutoFit/>
          </a:bodyPr>
          <a:lstStyle/>
          <a:p>
            <a:pPr marL="0" indent="0" algn="just">
              <a:buNone/>
            </a:pPr>
            <a:r>
              <a:rPr lang="en-US" sz="2100" dirty="0"/>
              <a:t>“The gatekeeper shall not use, in competition with business users, any data that is not publicly available that is generated or provided by those business users in the context of their use of the relevant core platform services or of the services provided together with, or in support of, the relevant core platform services, including data generated or provided by the customers of those business users. </a:t>
            </a:r>
          </a:p>
          <a:p>
            <a:pPr marL="0" indent="0" algn="just">
              <a:buNone/>
            </a:pPr>
            <a:endParaRPr lang="en-US" sz="2100" dirty="0"/>
          </a:p>
          <a:p>
            <a:pPr marL="0" indent="0" algn="just">
              <a:buNone/>
            </a:pPr>
            <a:r>
              <a:rPr lang="en-US" sz="2100" dirty="0"/>
              <a:t>For the purposes of the first subparagraph, the data that is not publicly available shall include any aggregated and non-aggregated data generated by business users that can be inferred from, or collected through, the commercial activities of business users or their customers, including click, search, view and voice data, on the relevant core platform services or on services provided together with, or in support of, the relevant core platform services of the gatekeeper.”</a:t>
            </a:r>
            <a:endParaRPr lang="en-IE" sz="2100" dirty="0"/>
          </a:p>
        </p:txBody>
      </p:sp>
    </p:spTree>
    <p:extLst>
      <p:ext uri="{BB962C8B-B14F-4D97-AF65-F5344CB8AC3E}">
        <p14:creationId xmlns:p14="http://schemas.microsoft.com/office/powerpoint/2010/main" val="130987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B8A901C1-307A-A6B4-0FD7-3109033E245F}"/>
              </a:ext>
            </a:extLst>
          </p:cNvPr>
          <p:cNvSpPr>
            <a:spLocks noGrp="1"/>
          </p:cNvSpPr>
          <p:nvPr>
            <p:ph type="title"/>
          </p:nvPr>
        </p:nvSpPr>
        <p:spPr>
          <a:xfrm>
            <a:off x="464049" y="324899"/>
            <a:ext cx="10515600" cy="1325563"/>
          </a:xfrm>
        </p:spPr>
        <p:txBody>
          <a:bodyPr/>
          <a:lstStyle/>
          <a:p>
            <a:r>
              <a:rPr lang="en-IE" b="1" dirty="0">
                <a:solidFill>
                  <a:schemeClr val="bg1"/>
                </a:solidFill>
                <a:latin typeface="+mn-lt"/>
              </a:rPr>
              <a:t>Regulatory landscape - Platforms</a:t>
            </a:r>
          </a:p>
        </p:txBody>
      </p:sp>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a:solidFill>
                  <a:srgbClr val="2038A5"/>
                </a:solidFill>
                <a:latin typeface="+mn-lt"/>
              </a:rPr>
              <a:t>Rules </a:t>
            </a:r>
            <a:r>
              <a:rPr lang="de-DE" b="1" dirty="0" err="1">
                <a:solidFill>
                  <a:srgbClr val="2038A5"/>
                </a:solidFill>
                <a:latin typeface="+mn-lt"/>
              </a:rPr>
              <a:t>of</a:t>
            </a:r>
            <a:r>
              <a:rPr lang="de-DE" b="1" dirty="0">
                <a:solidFill>
                  <a:srgbClr val="2038A5"/>
                </a:solidFill>
                <a:latin typeface="+mn-lt"/>
              </a:rPr>
              <a:t> </a:t>
            </a:r>
            <a:r>
              <a:rPr lang="de-DE" b="1" dirty="0" err="1">
                <a:solidFill>
                  <a:srgbClr val="2038A5"/>
                </a:solidFill>
                <a:latin typeface="+mn-lt"/>
              </a:rPr>
              <a:t>engagement</a:t>
            </a:r>
            <a:endParaRPr lang="en-IE" b="1" dirty="0">
              <a:solidFill>
                <a:srgbClr val="2038A5"/>
              </a:solidFill>
              <a:latin typeface="+mn-lt"/>
            </a:endParaRPr>
          </a:p>
        </p:txBody>
      </p:sp>
      <p:sp>
        <p:nvSpPr>
          <p:cNvPr id="2" name="Content Placeholder 3">
            <a:extLst>
              <a:ext uri="{FF2B5EF4-FFF2-40B4-BE49-F238E27FC236}">
                <a16:creationId xmlns:a16="http://schemas.microsoft.com/office/drawing/2014/main" id="{02207335-052A-37C9-BF27-EBE6BE525528}"/>
              </a:ext>
            </a:extLst>
          </p:cNvPr>
          <p:cNvSpPr>
            <a:spLocks noGrp="1"/>
          </p:cNvSpPr>
          <p:nvPr>
            <p:ph idx="1"/>
          </p:nvPr>
        </p:nvSpPr>
        <p:spPr>
          <a:xfrm>
            <a:off x="592095" y="1377935"/>
            <a:ext cx="11362012" cy="3383640"/>
          </a:xfrm>
        </p:spPr>
        <p:txBody>
          <a:bodyPr/>
          <a:lstStyle/>
          <a:p>
            <a:pPr marL="446088" indent="-446088">
              <a:spcAft>
                <a:spcPts val="1200"/>
              </a:spcAft>
            </a:pPr>
            <a:r>
              <a:rPr lang="fr-BE" i="0" dirty="0"/>
              <a:t>Always state </a:t>
            </a:r>
            <a:r>
              <a:rPr lang="fr-BE" i="0" dirty="0" err="1"/>
              <a:t>your</a:t>
            </a:r>
            <a:r>
              <a:rPr lang="fr-BE" i="0" dirty="0"/>
              <a:t> </a:t>
            </a:r>
            <a:r>
              <a:rPr lang="fr-BE" b="1" i="0" dirty="0" err="1"/>
              <a:t>name</a:t>
            </a:r>
            <a:r>
              <a:rPr lang="fr-BE" b="1" i="0" dirty="0"/>
              <a:t> and organisation </a:t>
            </a:r>
            <a:r>
              <a:rPr lang="fr-BE" i="0" dirty="0"/>
              <a:t>(in room and via </a:t>
            </a:r>
            <a:r>
              <a:rPr lang="fr-BE" i="0" dirty="0" err="1"/>
              <a:t>slido</a:t>
            </a:r>
            <a:r>
              <a:rPr lang="fr-BE" i="0" dirty="0"/>
              <a:t>)</a:t>
            </a:r>
          </a:p>
          <a:p>
            <a:pPr marL="446088" indent="-446088"/>
            <a:r>
              <a:rPr lang="fr-BE" dirty="0"/>
              <a:t>Questions and </a:t>
            </a:r>
            <a:r>
              <a:rPr lang="fr-BE" dirty="0" err="1"/>
              <a:t>comments</a:t>
            </a:r>
            <a:r>
              <a:rPr lang="fr-BE" dirty="0"/>
              <a:t> </a:t>
            </a:r>
            <a:r>
              <a:rPr lang="fr-BE" dirty="0" err="1"/>
              <a:t>should</a:t>
            </a:r>
            <a:r>
              <a:rPr lang="fr-BE" dirty="0"/>
              <a:t> </a:t>
            </a:r>
            <a:r>
              <a:rPr lang="fr-BE" dirty="0" err="1"/>
              <a:t>be</a:t>
            </a:r>
            <a:r>
              <a:rPr lang="fr-BE" dirty="0"/>
              <a:t> </a:t>
            </a:r>
          </a:p>
          <a:p>
            <a:pPr marL="1349375" indent="-635000">
              <a:buFont typeface="Wingdings" panose="05000000000000000000" pitchFamily="2" charset="2"/>
              <a:buChar char="§"/>
            </a:pPr>
            <a:r>
              <a:rPr lang="fr-BE" b="1" dirty="0" err="1"/>
              <a:t>clear</a:t>
            </a:r>
            <a:r>
              <a:rPr lang="fr-BE" b="1" dirty="0"/>
              <a:t> and short</a:t>
            </a:r>
            <a:r>
              <a:rPr lang="fr-BE" dirty="0"/>
              <a:t> = </a:t>
            </a:r>
            <a:r>
              <a:rPr lang="fr-BE" b="1" dirty="0"/>
              <a:t>2min max,</a:t>
            </a:r>
          </a:p>
          <a:p>
            <a:pPr marL="1349375" indent="-635000">
              <a:buFont typeface="Wingdings" panose="05000000000000000000" pitchFamily="2" charset="2"/>
              <a:buChar char="§"/>
            </a:pPr>
            <a:r>
              <a:rPr lang="fr-BE" b="1" dirty="0"/>
              <a:t>relevant and on-topic, </a:t>
            </a:r>
          </a:p>
          <a:p>
            <a:pPr marL="1349375" indent="-635000">
              <a:spcAft>
                <a:spcPts val="1200"/>
              </a:spcAft>
              <a:buFont typeface="Wingdings" panose="05000000000000000000" pitchFamily="2" charset="2"/>
              <a:buChar char="§"/>
            </a:pPr>
            <a:r>
              <a:rPr lang="fr-BE" b="1" dirty="0"/>
              <a:t>constructive.</a:t>
            </a:r>
          </a:p>
          <a:p>
            <a:pPr marL="446088" indent="-446088"/>
            <a:r>
              <a:rPr lang="fr-BE" b="1" dirty="0"/>
              <a:t>One question or comment </a:t>
            </a:r>
            <a:r>
              <a:rPr lang="fr-BE" dirty="0"/>
              <a:t>per intervention</a:t>
            </a:r>
          </a:p>
        </p:txBody>
      </p:sp>
      <p:pic>
        <p:nvPicPr>
          <p:cNvPr id="1026" name="Picture 2" descr="Brandfetch | Slido Logos &amp; Brand Assets">
            <a:extLst>
              <a:ext uri="{FF2B5EF4-FFF2-40B4-BE49-F238E27FC236}">
                <a16:creationId xmlns:a16="http://schemas.microsoft.com/office/drawing/2014/main" id="{5A8368F4-83EE-E517-36E1-87E7A2F8B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632" y="5258972"/>
            <a:ext cx="1682754" cy="56372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3">
            <a:extLst>
              <a:ext uri="{FF2B5EF4-FFF2-40B4-BE49-F238E27FC236}">
                <a16:creationId xmlns:a16="http://schemas.microsoft.com/office/drawing/2014/main" id="{DBEA2CE4-AD0E-D966-2137-975D2527D1E6}"/>
              </a:ext>
            </a:extLst>
          </p:cNvPr>
          <p:cNvSpPr txBox="1">
            <a:spLocks/>
          </p:cNvSpPr>
          <p:nvPr/>
        </p:nvSpPr>
        <p:spPr>
          <a:xfrm>
            <a:off x="2844641" y="4914071"/>
            <a:ext cx="9109466" cy="1129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BE" dirty="0"/>
              <a:t>Online questions and </a:t>
            </a:r>
            <a:r>
              <a:rPr lang="fr-BE" dirty="0" err="1"/>
              <a:t>comments</a:t>
            </a:r>
            <a:r>
              <a:rPr lang="fr-BE" dirty="0"/>
              <a:t> via: </a:t>
            </a:r>
          </a:p>
          <a:p>
            <a:pPr marL="0" indent="0">
              <a:spcBef>
                <a:spcPts val="0"/>
              </a:spcBef>
              <a:buNone/>
            </a:pPr>
            <a:r>
              <a:rPr lang="fr-BE" dirty="0"/>
              <a:t>slido.com - </a:t>
            </a:r>
            <a:r>
              <a:rPr lang="en-US" dirty="0">
                <a:effectLst/>
                <a:ea typeface="Calibri" panose="020F0502020204030204" pitchFamily="34" charset="0"/>
              </a:rPr>
              <a:t># </a:t>
            </a:r>
            <a:r>
              <a:rPr lang="en-GB" b="1" dirty="0"/>
              <a:t>6858411</a:t>
            </a:r>
            <a:endParaRPr lang="fr-BE" b="1" dirty="0"/>
          </a:p>
        </p:txBody>
      </p:sp>
    </p:spTree>
    <p:extLst>
      <p:ext uri="{BB962C8B-B14F-4D97-AF65-F5344CB8AC3E}">
        <p14:creationId xmlns:p14="http://schemas.microsoft.com/office/powerpoint/2010/main" val="1972061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6(5)</a:t>
            </a:r>
            <a:endParaRPr lang="en-IE" b="1" dirty="0">
              <a:solidFill>
                <a:srgbClr val="2038A5"/>
              </a:solidFill>
              <a:latin typeface="+mn-lt"/>
            </a:endParaRPr>
          </a:p>
        </p:txBody>
      </p:sp>
      <p:sp>
        <p:nvSpPr>
          <p:cNvPr id="3" name="TextBox 2">
            <a:extLst>
              <a:ext uri="{FF2B5EF4-FFF2-40B4-BE49-F238E27FC236}">
                <a16:creationId xmlns:a16="http://schemas.microsoft.com/office/drawing/2014/main" id="{0317BD9D-B0E1-2EB6-08EB-64B2EC8E15D1}"/>
              </a:ext>
            </a:extLst>
          </p:cNvPr>
          <p:cNvSpPr txBox="1"/>
          <p:nvPr/>
        </p:nvSpPr>
        <p:spPr>
          <a:xfrm>
            <a:off x="967292" y="2666108"/>
            <a:ext cx="10257415" cy="1446550"/>
          </a:xfrm>
          <a:prstGeom prst="rect">
            <a:avLst/>
          </a:prstGeom>
          <a:noFill/>
        </p:spPr>
        <p:txBody>
          <a:bodyPr wrap="square">
            <a:spAutoFit/>
          </a:bodyPr>
          <a:lstStyle/>
          <a:p>
            <a:pPr marL="0" indent="0" algn="just">
              <a:buNone/>
            </a:pPr>
            <a:r>
              <a:rPr lang="en-US" sz="2200" dirty="0"/>
              <a:t>“The gatekeeper shall not treat more </a:t>
            </a:r>
            <a:r>
              <a:rPr lang="en-US" sz="2200" dirty="0" err="1"/>
              <a:t>favourably</a:t>
            </a:r>
            <a:r>
              <a:rPr lang="en-US" sz="2200" dirty="0"/>
              <a:t>, in ranking and related indexing and crawling, services and products offered by the gatekeeper itself than similar services or products of a third party. The gatekeeper shall apply transparent, fair and non-discriminatory conditions to such ranking.”</a:t>
            </a:r>
            <a:endParaRPr lang="en-IE" sz="2200" dirty="0"/>
          </a:p>
        </p:txBody>
      </p:sp>
    </p:spTree>
    <p:extLst>
      <p:ext uri="{BB962C8B-B14F-4D97-AF65-F5344CB8AC3E}">
        <p14:creationId xmlns:p14="http://schemas.microsoft.com/office/powerpoint/2010/main" val="698388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Articles 6(2) and 6(5) </a:t>
            </a:r>
            <a:br>
              <a:rPr lang="en-GB" b="1" dirty="0"/>
            </a:br>
            <a:r>
              <a:rPr lang="en-GB" b="1" dirty="0"/>
              <a:t>Use of Seller Data and Favouring</a:t>
            </a:r>
            <a:endParaRPr lang="en-US" b="1" dirty="0"/>
          </a:p>
        </p:txBody>
      </p:sp>
    </p:spTree>
    <p:extLst>
      <p:ext uri="{BB962C8B-B14F-4D97-AF65-F5344CB8AC3E}">
        <p14:creationId xmlns:p14="http://schemas.microsoft.com/office/powerpoint/2010/main" val="2274908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69548-6300-4403-A134-DA1F41AD3408}"/>
              </a:ext>
            </a:extLst>
          </p:cNvPr>
          <p:cNvSpPr>
            <a:spLocks noGrp="1"/>
          </p:cNvSpPr>
          <p:nvPr>
            <p:ph type="title"/>
          </p:nvPr>
        </p:nvSpPr>
        <p:spPr/>
        <p:txBody>
          <a:bodyPr>
            <a:normAutofit/>
          </a:bodyPr>
          <a:lstStyle/>
          <a:p>
            <a:r>
              <a:rPr lang="en-GB" b="1" dirty="0"/>
              <a:t>Product Detail Page Example</a:t>
            </a:r>
          </a:p>
        </p:txBody>
      </p:sp>
      <p:pic>
        <p:nvPicPr>
          <p:cNvPr id="1026" name="Picture 2">
            <a:extLst>
              <a:ext uri="{FF2B5EF4-FFF2-40B4-BE49-F238E27FC236}">
                <a16:creationId xmlns:a16="http://schemas.microsoft.com/office/drawing/2014/main" id="{3E6022C6-EF56-43C8-A2E5-488B06975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378" y="1600200"/>
            <a:ext cx="890312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846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69548-6300-4403-A134-DA1F41AD3408}"/>
              </a:ext>
            </a:extLst>
          </p:cNvPr>
          <p:cNvSpPr>
            <a:spLocks noGrp="1"/>
          </p:cNvSpPr>
          <p:nvPr>
            <p:ph type="title"/>
          </p:nvPr>
        </p:nvSpPr>
        <p:spPr/>
        <p:txBody>
          <a:bodyPr>
            <a:normAutofit/>
          </a:bodyPr>
          <a:lstStyle/>
          <a:p>
            <a:r>
              <a:rPr lang="en-GB" b="1" dirty="0"/>
              <a:t>Product Detail Page Example</a:t>
            </a:r>
          </a:p>
        </p:txBody>
      </p:sp>
      <p:pic>
        <p:nvPicPr>
          <p:cNvPr id="2050" name="Picture 4">
            <a:extLst>
              <a:ext uri="{FF2B5EF4-FFF2-40B4-BE49-F238E27FC236}">
                <a16:creationId xmlns:a16="http://schemas.microsoft.com/office/drawing/2014/main" id="{3A3EA4AD-C2B8-48F1-9987-7B8E35DBE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95400"/>
            <a:ext cx="6705600" cy="5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884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80280-61AB-3E41-ED2A-891909D6FCAA}"/>
              </a:ext>
            </a:extLst>
          </p:cNvPr>
          <p:cNvSpPr>
            <a:spLocks noGrp="1"/>
          </p:cNvSpPr>
          <p:nvPr>
            <p:ph idx="1"/>
          </p:nvPr>
        </p:nvSpPr>
        <p:spPr>
          <a:xfrm>
            <a:off x="838200" y="2646219"/>
            <a:ext cx="10515600" cy="3530744"/>
          </a:xfrm>
        </p:spPr>
        <p:txBody>
          <a:bodyPr>
            <a:normAutofit/>
          </a:bodyPr>
          <a:lstStyle/>
          <a:p>
            <a:pPr marL="0" indent="0" algn="ctr">
              <a:buNone/>
            </a:pPr>
            <a:r>
              <a:rPr lang="fr-BE" sz="4000" b="1" dirty="0"/>
              <a:t>Q&amp;A On The </a:t>
            </a:r>
            <a:r>
              <a:rPr lang="fr-BE" sz="4000" b="1" dirty="0" err="1"/>
              <a:t>Presentation</a:t>
            </a:r>
            <a:r>
              <a:rPr lang="fr-BE" sz="4000" b="1" dirty="0"/>
              <a:t> And </a:t>
            </a:r>
          </a:p>
          <a:p>
            <a:pPr marL="0" indent="0" algn="ctr">
              <a:buNone/>
            </a:pPr>
            <a:r>
              <a:rPr lang="fr-BE" sz="4000" b="1" dirty="0"/>
              <a:t>Open Table Discussion</a:t>
            </a:r>
          </a:p>
          <a:p>
            <a:pPr marL="0" indent="0" algn="ctr">
              <a:buNone/>
            </a:pPr>
            <a:endParaRPr lang="fr-BE" sz="3600" b="1" dirty="0"/>
          </a:p>
          <a:p>
            <a:pPr marL="0" indent="0">
              <a:buNone/>
            </a:pPr>
            <a:endParaRPr lang="en-GB" sz="2400" dirty="0"/>
          </a:p>
        </p:txBody>
      </p:sp>
      <p:pic>
        <p:nvPicPr>
          <p:cNvPr id="4" name="Picture 2" descr="Brandfetch | Slido Logos &amp; Brand Assets">
            <a:extLst>
              <a:ext uri="{FF2B5EF4-FFF2-40B4-BE49-F238E27FC236}">
                <a16:creationId xmlns:a16="http://schemas.microsoft.com/office/drawing/2014/main" id="{9B649813-E8B7-A2C3-D0FC-45AC49800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907" y="5184878"/>
            <a:ext cx="1682754" cy="5637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F5D36CC1-2EFF-BD0B-06F5-B61635037471}"/>
              </a:ext>
            </a:extLst>
          </p:cNvPr>
          <p:cNvSpPr txBox="1">
            <a:spLocks/>
          </p:cNvSpPr>
          <p:nvPr/>
        </p:nvSpPr>
        <p:spPr>
          <a:xfrm>
            <a:off x="4590313" y="5047519"/>
            <a:ext cx="9109466" cy="11294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BE" dirty="0"/>
              <a:t>Online questions and </a:t>
            </a:r>
            <a:r>
              <a:rPr lang="fr-BE" dirty="0" err="1"/>
              <a:t>comments</a:t>
            </a:r>
            <a:r>
              <a:rPr lang="fr-BE" dirty="0"/>
              <a:t> via: </a:t>
            </a:r>
          </a:p>
          <a:p>
            <a:pPr marL="0" indent="0">
              <a:spcBef>
                <a:spcPts val="0"/>
              </a:spcBef>
              <a:buNone/>
            </a:pPr>
            <a:r>
              <a:rPr lang="fr-BE" dirty="0"/>
              <a:t>slido.com - </a:t>
            </a:r>
            <a:r>
              <a:rPr lang="en-US" dirty="0">
                <a:effectLst/>
                <a:ea typeface="Calibri" panose="020F0502020204030204" pitchFamily="34" charset="0"/>
              </a:rPr>
              <a:t># </a:t>
            </a:r>
            <a:r>
              <a:rPr lang="en-GB" b="1" dirty="0"/>
              <a:t>6858411</a:t>
            </a:r>
            <a:endParaRPr lang="fr-BE" b="1" dirty="0"/>
          </a:p>
        </p:txBody>
      </p:sp>
      <p:sp>
        <p:nvSpPr>
          <p:cNvPr id="8" name="Title 1">
            <a:extLst>
              <a:ext uri="{FF2B5EF4-FFF2-40B4-BE49-F238E27FC236}">
                <a16:creationId xmlns:a16="http://schemas.microsoft.com/office/drawing/2014/main" id="{37A9F320-DB7E-D0AC-E5C5-F2FBA3594710}"/>
              </a:ext>
            </a:extLst>
          </p:cNvPr>
          <p:cNvSpPr>
            <a:spLocks noGrp="1"/>
          </p:cNvSpPr>
          <p:nvPr>
            <p:ph type="title"/>
          </p:nvPr>
        </p:nvSpPr>
        <p:spPr>
          <a:xfrm>
            <a:off x="838200" y="365125"/>
            <a:ext cx="10515600" cy="1325563"/>
          </a:xfrm>
        </p:spPr>
        <p:txBody>
          <a:bodyPr/>
          <a:lstStyle/>
          <a:p>
            <a:r>
              <a:rPr lang="de-DE" b="1" dirty="0">
                <a:solidFill>
                  <a:srgbClr val="2038A5"/>
                </a:solidFill>
                <a:latin typeface="+mn-lt"/>
              </a:rPr>
              <a:t>Use </a:t>
            </a:r>
            <a:r>
              <a:rPr lang="de-DE" b="1" dirty="0" err="1">
                <a:solidFill>
                  <a:srgbClr val="2038A5"/>
                </a:solidFill>
                <a:latin typeface="+mn-lt"/>
              </a:rPr>
              <a:t>of</a:t>
            </a:r>
            <a:r>
              <a:rPr lang="de-DE" b="1" dirty="0">
                <a:solidFill>
                  <a:srgbClr val="2038A5"/>
                </a:solidFill>
                <a:latin typeface="+mn-lt"/>
              </a:rPr>
              <a:t> Seller </a:t>
            </a:r>
            <a:r>
              <a:rPr lang="de-DE" b="1" dirty="0" err="1">
                <a:solidFill>
                  <a:srgbClr val="2038A5"/>
                </a:solidFill>
                <a:latin typeface="+mn-lt"/>
              </a:rPr>
              <a:t>data</a:t>
            </a:r>
            <a:r>
              <a:rPr lang="de-DE" b="1" dirty="0">
                <a:solidFill>
                  <a:srgbClr val="2038A5"/>
                </a:solidFill>
                <a:latin typeface="+mn-lt"/>
              </a:rPr>
              <a:t> and </a:t>
            </a:r>
            <a:r>
              <a:rPr lang="de-DE" b="1" dirty="0" err="1">
                <a:solidFill>
                  <a:srgbClr val="2038A5"/>
                </a:solidFill>
                <a:latin typeface="+mn-lt"/>
              </a:rPr>
              <a:t>self-preferencing</a:t>
            </a:r>
            <a:r>
              <a:rPr lang="de-DE" b="1" dirty="0">
                <a:solidFill>
                  <a:srgbClr val="2038A5"/>
                </a:solidFill>
                <a:latin typeface="+mn-lt"/>
              </a:rPr>
              <a:t> </a:t>
            </a:r>
            <a:br>
              <a:rPr lang="de-DE" b="1" dirty="0">
                <a:solidFill>
                  <a:srgbClr val="2038A5"/>
                </a:solidFill>
                <a:latin typeface="+mn-lt"/>
              </a:rPr>
            </a:br>
            <a:r>
              <a:rPr lang="de-DE" sz="3600" b="1" dirty="0">
                <a:solidFill>
                  <a:srgbClr val="2038A5"/>
                </a:solidFill>
                <a:latin typeface="+mn-lt"/>
              </a:rPr>
              <a:t>(</a:t>
            </a:r>
            <a:r>
              <a:rPr lang="de-DE" sz="3600" b="1" dirty="0" err="1">
                <a:solidFill>
                  <a:srgbClr val="2038A5"/>
                </a:solidFill>
                <a:latin typeface="+mn-lt"/>
              </a:rPr>
              <a:t>Articles</a:t>
            </a:r>
            <a:r>
              <a:rPr lang="de-DE" sz="3600" b="1" dirty="0">
                <a:solidFill>
                  <a:srgbClr val="2038A5"/>
                </a:solidFill>
                <a:latin typeface="+mn-lt"/>
              </a:rPr>
              <a:t> 6.2 and 6.5)</a:t>
            </a:r>
            <a:endParaRPr lang="en-IE" b="1" dirty="0">
              <a:solidFill>
                <a:srgbClr val="2038A5"/>
              </a:solidFill>
              <a:latin typeface="+mn-lt"/>
            </a:endParaRPr>
          </a:p>
        </p:txBody>
      </p:sp>
    </p:spTree>
    <p:extLst>
      <p:ext uri="{BB962C8B-B14F-4D97-AF65-F5344CB8AC3E}">
        <p14:creationId xmlns:p14="http://schemas.microsoft.com/office/powerpoint/2010/main" val="2210677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3EFA-4175-E1A7-C1FD-858FFEEF1E4C}"/>
              </a:ext>
            </a:extLst>
          </p:cNvPr>
          <p:cNvSpPr>
            <a:spLocks noGrp="1"/>
          </p:cNvSpPr>
          <p:nvPr>
            <p:ph type="ctrTitle"/>
          </p:nvPr>
        </p:nvSpPr>
        <p:spPr>
          <a:xfrm>
            <a:off x="1524000" y="2235200"/>
            <a:ext cx="9144000" cy="2387600"/>
          </a:xfrm>
        </p:spPr>
        <p:txBody>
          <a:bodyPr>
            <a:normAutofit fontScale="90000"/>
          </a:bodyPr>
          <a:lstStyle/>
          <a:p>
            <a:pPr>
              <a:lnSpc>
                <a:spcPct val="150000"/>
              </a:lnSpc>
              <a:spcAft>
                <a:spcPts val="2400"/>
              </a:spcAft>
            </a:pPr>
            <a:br>
              <a:rPr lang="en-IE" dirty="0"/>
            </a:br>
            <a:br>
              <a:rPr lang="en-IE" dirty="0"/>
            </a:br>
            <a:br>
              <a:rPr lang="en-IE" dirty="0"/>
            </a:br>
            <a:br>
              <a:rPr lang="en-IE" dirty="0"/>
            </a:br>
            <a:br>
              <a:rPr lang="en-IE" dirty="0"/>
            </a:br>
            <a:r>
              <a:rPr lang="en-IE" dirty="0"/>
              <a:t>Thank you</a:t>
            </a:r>
            <a:br>
              <a:rPr lang="en-IE" dirty="0"/>
            </a:br>
            <a:endParaRPr lang="en-IE" dirty="0"/>
          </a:p>
        </p:txBody>
      </p:sp>
    </p:spTree>
    <p:extLst>
      <p:ext uri="{BB962C8B-B14F-4D97-AF65-F5344CB8AC3E}">
        <p14:creationId xmlns:p14="http://schemas.microsoft.com/office/powerpoint/2010/main" val="9436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a:extLst>
              <a:ext uri="{FF2B5EF4-FFF2-40B4-BE49-F238E27FC236}">
                <a16:creationId xmlns:a16="http://schemas.microsoft.com/office/drawing/2014/main" id="{B8A901C1-307A-A6B4-0FD7-3109033E245F}"/>
              </a:ext>
            </a:extLst>
          </p:cNvPr>
          <p:cNvSpPr>
            <a:spLocks noGrp="1"/>
          </p:cNvSpPr>
          <p:nvPr>
            <p:ph type="title"/>
          </p:nvPr>
        </p:nvSpPr>
        <p:spPr>
          <a:xfrm>
            <a:off x="464049" y="324899"/>
            <a:ext cx="10515600" cy="1325563"/>
          </a:xfrm>
        </p:spPr>
        <p:txBody>
          <a:bodyPr/>
          <a:lstStyle/>
          <a:p>
            <a:r>
              <a:rPr lang="en-IE" b="1" dirty="0">
                <a:solidFill>
                  <a:schemeClr val="bg1"/>
                </a:solidFill>
                <a:latin typeface="+mn-lt"/>
              </a:rPr>
              <a:t>Regulatory landscape - Platforms</a:t>
            </a:r>
          </a:p>
        </p:txBody>
      </p:sp>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rgbClr val="2038A5"/>
                </a:solidFill>
                <a:latin typeface="+mn-lt"/>
              </a:rPr>
              <a:t>Rules of engagement</a:t>
            </a:r>
          </a:p>
        </p:txBody>
      </p:sp>
      <p:sp>
        <p:nvSpPr>
          <p:cNvPr id="6" name="Content Placeholder 3">
            <a:extLst>
              <a:ext uri="{FF2B5EF4-FFF2-40B4-BE49-F238E27FC236}">
                <a16:creationId xmlns:a16="http://schemas.microsoft.com/office/drawing/2014/main" id="{6F13E112-45B5-2F8E-E5A5-30C98938E483}"/>
              </a:ext>
            </a:extLst>
          </p:cNvPr>
          <p:cNvSpPr>
            <a:spLocks noGrp="1"/>
          </p:cNvSpPr>
          <p:nvPr>
            <p:ph idx="1"/>
          </p:nvPr>
        </p:nvSpPr>
        <p:spPr>
          <a:xfrm>
            <a:off x="592095" y="1377935"/>
            <a:ext cx="11362012" cy="4760106"/>
          </a:xfrm>
        </p:spPr>
        <p:txBody>
          <a:bodyPr>
            <a:normAutofit fontScale="92500" lnSpcReduction="10000"/>
          </a:bodyPr>
          <a:lstStyle/>
          <a:p>
            <a:pPr marL="446088" indent="-446088">
              <a:spcAft>
                <a:spcPts val="1200"/>
              </a:spcAft>
            </a:pPr>
            <a:r>
              <a:rPr lang="en-US" i="0" dirty="0"/>
              <a:t>No reference to ongoing or past proceedings</a:t>
            </a:r>
          </a:p>
          <a:p>
            <a:pPr marL="446088" indent="-446088">
              <a:spcAft>
                <a:spcPts val="1200"/>
              </a:spcAft>
            </a:pPr>
            <a:r>
              <a:rPr lang="en-US" i="0" dirty="0"/>
              <a:t>No attacks; questions should be civilized / constructive</a:t>
            </a:r>
          </a:p>
          <a:p>
            <a:pPr marL="446088" indent="-446088">
              <a:spcAft>
                <a:spcPts val="1200"/>
              </a:spcAft>
            </a:pPr>
            <a:r>
              <a:rPr lang="en-US" i="0" dirty="0"/>
              <a:t>The Commission will moderate the discussions. Its role will be to steer the discussion</a:t>
            </a:r>
          </a:p>
          <a:p>
            <a:pPr marL="446088" indent="-446088">
              <a:spcAft>
                <a:spcPts val="1200"/>
              </a:spcAft>
            </a:pPr>
            <a:r>
              <a:rPr lang="en-US" i="0" dirty="0"/>
              <a:t>The Commission will not provide legal interpretations / take any positions</a:t>
            </a:r>
          </a:p>
          <a:p>
            <a:pPr marL="446088" indent="-446088">
              <a:spcAft>
                <a:spcPts val="1200"/>
              </a:spcAft>
            </a:pPr>
            <a:r>
              <a:rPr lang="en-US" i="0" dirty="0"/>
              <a:t>No sharing of business sensitive information</a:t>
            </a:r>
          </a:p>
          <a:p>
            <a:pPr marL="446088" indent="-446088">
              <a:spcAft>
                <a:spcPts val="1200"/>
              </a:spcAft>
            </a:pPr>
            <a:r>
              <a:rPr lang="en-US" dirty="0"/>
              <a:t>Goal is to hear stakeholders’ feedback on the concrete compliance solutions</a:t>
            </a:r>
          </a:p>
          <a:p>
            <a:pPr marL="446088" indent="-446088">
              <a:spcAft>
                <a:spcPts val="1200"/>
              </a:spcAft>
            </a:pPr>
            <a:r>
              <a:rPr lang="en-US" dirty="0"/>
              <a:t>W</a:t>
            </a:r>
            <a:r>
              <a:rPr lang="en-US" i="0" dirty="0"/>
              <a:t>e may not be able to take all comments and questions. Any observations can be sent to </a:t>
            </a:r>
            <a:r>
              <a:rPr lang="en-US" i="0" dirty="0">
                <a:hlinkClick r:id="rId3"/>
              </a:rPr>
              <a:t>EC-DMA@ec.europa.eu</a:t>
            </a:r>
            <a:r>
              <a:rPr lang="en-US" i="0" dirty="0"/>
              <a:t> </a:t>
            </a:r>
          </a:p>
        </p:txBody>
      </p:sp>
    </p:spTree>
    <p:extLst>
      <p:ext uri="{BB962C8B-B14F-4D97-AF65-F5344CB8AC3E}">
        <p14:creationId xmlns:p14="http://schemas.microsoft.com/office/powerpoint/2010/main" val="333947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6"/>
            <a:ext cx="7772400" cy="2670175"/>
          </a:xfrm>
        </p:spPr>
        <p:txBody>
          <a:bodyPr>
            <a:normAutofit/>
          </a:bodyPr>
          <a:lstStyle/>
          <a:p>
            <a:r>
              <a:rPr lang="en-US" sz="5400" b="1" dirty="0"/>
              <a:t>Digital Markets Act</a:t>
            </a:r>
            <a:br>
              <a:rPr lang="en-US" sz="5400" b="1" dirty="0"/>
            </a:br>
            <a:r>
              <a:rPr lang="en-US" sz="5400" b="1" dirty="0"/>
              <a:t>- </a:t>
            </a:r>
            <a:br>
              <a:rPr lang="en-US" sz="5400" b="1" dirty="0"/>
            </a:br>
            <a:r>
              <a:rPr lang="en-US" sz="5400" b="1" dirty="0"/>
              <a:t>Amazon Workshop</a:t>
            </a:r>
          </a:p>
        </p:txBody>
      </p:sp>
      <p:sp>
        <p:nvSpPr>
          <p:cNvPr id="3" name="Subtitle 2"/>
          <p:cNvSpPr>
            <a:spLocks noGrp="1"/>
          </p:cNvSpPr>
          <p:nvPr>
            <p:ph type="subTitle" idx="1"/>
          </p:nvPr>
        </p:nvSpPr>
        <p:spPr>
          <a:xfrm>
            <a:off x="2895600" y="5562600"/>
            <a:ext cx="6400800" cy="304800"/>
          </a:xfrm>
        </p:spPr>
        <p:txBody>
          <a:bodyPr>
            <a:normAutofit/>
          </a:bodyPr>
          <a:lstStyle/>
          <a:p>
            <a:r>
              <a:rPr lang="en-US" sz="1400" b="1" i="1" dirty="0"/>
              <a:t>20 March 2024</a:t>
            </a:r>
          </a:p>
        </p:txBody>
      </p:sp>
    </p:spTree>
    <p:extLst>
      <p:ext uri="{BB962C8B-B14F-4D97-AF65-F5344CB8AC3E}">
        <p14:creationId xmlns:p14="http://schemas.microsoft.com/office/powerpoint/2010/main" val="101188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a:bodyPr>
          <a:lstStyle/>
          <a:p>
            <a:r>
              <a:rPr lang="en-GB" dirty="0"/>
              <a:t>Article 5(2) – Data Sharing </a:t>
            </a:r>
            <a:endParaRPr lang="en-US" dirty="0"/>
          </a:p>
          <a:p>
            <a:endParaRPr lang="en-US" dirty="0"/>
          </a:p>
          <a:p>
            <a:r>
              <a:rPr lang="en-GB" dirty="0"/>
              <a:t>Articles 6(9) and 6(10) – Data Portability and Data Access</a:t>
            </a:r>
            <a:endParaRPr lang="en-US" dirty="0"/>
          </a:p>
          <a:p>
            <a:endParaRPr lang="en-US" dirty="0"/>
          </a:p>
          <a:p>
            <a:r>
              <a:rPr lang="en-GB" dirty="0"/>
              <a:t>Article 5(9), 5(10), 6(8) – Ads Transparency</a:t>
            </a:r>
            <a:endParaRPr lang="en-US" dirty="0"/>
          </a:p>
          <a:p>
            <a:endParaRPr lang="en-US" dirty="0"/>
          </a:p>
          <a:p>
            <a:r>
              <a:rPr lang="en-GB" dirty="0"/>
              <a:t>Articles 6(2) and 6(5) – Use of Seller Data and Favouring</a:t>
            </a:r>
            <a:endParaRPr lang="en-US" dirty="0"/>
          </a:p>
        </p:txBody>
      </p:sp>
    </p:spTree>
    <p:extLst>
      <p:ext uri="{BB962C8B-B14F-4D97-AF65-F5344CB8AC3E}">
        <p14:creationId xmlns:p14="http://schemas.microsoft.com/office/powerpoint/2010/main" val="258964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62717-882B-4C15-8876-3E2BD56EA2A1}"/>
              </a:ext>
            </a:extLst>
          </p:cNvPr>
          <p:cNvSpPr txBox="1">
            <a:spLocks/>
          </p:cNvSpPr>
          <p:nvPr/>
        </p:nvSpPr>
        <p:spPr>
          <a:xfrm>
            <a:off x="6436242" y="2008812"/>
            <a:ext cx="562064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b="1" dirty="0">
                <a:solidFill>
                  <a:schemeClr val="bg1"/>
                </a:solidFill>
                <a:latin typeface="+mn-lt"/>
              </a:rPr>
              <a:t>Session 1</a:t>
            </a:r>
          </a:p>
          <a:p>
            <a:r>
              <a:rPr lang="en-GB" sz="3600" b="1" dirty="0"/>
              <a:t>Data processing </a:t>
            </a:r>
          </a:p>
          <a:p>
            <a:r>
              <a:rPr lang="en-GB" sz="3600" b="1" dirty="0"/>
              <a:t>(Article 5.2)</a:t>
            </a:r>
            <a:endParaRPr lang="en-IE" sz="3600" dirty="0">
              <a:solidFill>
                <a:schemeClr val="bg1"/>
              </a:solidFill>
              <a:highlight>
                <a:srgbClr val="FFFF00"/>
              </a:highlight>
              <a:latin typeface="+mn-lt"/>
            </a:endParaRPr>
          </a:p>
        </p:txBody>
      </p:sp>
    </p:spTree>
    <p:extLst>
      <p:ext uri="{BB962C8B-B14F-4D97-AF65-F5344CB8AC3E}">
        <p14:creationId xmlns:p14="http://schemas.microsoft.com/office/powerpoint/2010/main" val="300362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40F6CB7-D817-40D6-6BE0-5BA51DB458FD}"/>
              </a:ext>
            </a:extLst>
          </p:cNvPr>
          <p:cNvSpPr txBox="1">
            <a:spLocks/>
          </p:cNvSpPr>
          <p:nvPr/>
        </p:nvSpPr>
        <p:spPr>
          <a:xfrm>
            <a:off x="592095" y="1044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b="1" dirty="0" err="1">
                <a:solidFill>
                  <a:srgbClr val="2038A5"/>
                </a:solidFill>
                <a:latin typeface="+mn-lt"/>
              </a:rPr>
              <a:t>Article</a:t>
            </a:r>
            <a:r>
              <a:rPr lang="de-DE" b="1" dirty="0">
                <a:solidFill>
                  <a:srgbClr val="2038A5"/>
                </a:solidFill>
                <a:latin typeface="+mn-lt"/>
              </a:rPr>
              <a:t> 5.2</a:t>
            </a:r>
            <a:endParaRPr lang="en-IE" b="1" dirty="0">
              <a:solidFill>
                <a:srgbClr val="2038A5"/>
              </a:solidFill>
              <a:latin typeface="+mn-lt"/>
            </a:endParaRPr>
          </a:p>
        </p:txBody>
      </p:sp>
      <p:sp>
        <p:nvSpPr>
          <p:cNvPr id="4" name="Content Placeholder 3">
            <a:extLst>
              <a:ext uri="{FF2B5EF4-FFF2-40B4-BE49-F238E27FC236}">
                <a16:creationId xmlns:a16="http://schemas.microsoft.com/office/drawing/2014/main" id="{7039840B-81D7-6248-02EC-C6CA9D36C866}"/>
              </a:ext>
            </a:extLst>
          </p:cNvPr>
          <p:cNvSpPr txBox="1">
            <a:spLocks/>
          </p:cNvSpPr>
          <p:nvPr/>
        </p:nvSpPr>
        <p:spPr>
          <a:xfrm>
            <a:off x="592095" y="1342713"/>
            <a:ext cx="10752845" cy="49485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t>“</a:t>
            </a:r>
            <a:r>
              <a:rPr lang="en-US" sz="2100" dirty="0"/>
              <a:t>The gatekeeper shall not do any of the following: </a:t>
            </a:r>
          </a:p>
          <a:p>
            <a:pPr marL="457200" indent="-457200" algn="just">
              <a:buFont typeface="+mj-lt"/>
              <a:buAutoNum type="alphaLcParenR"/>
            </a:pPr>
            <a:r>
              <a:rPr lang="en-US" sz="2100" dirty="0"/>
              <a:t>process, for the purpose of providing online advertising services, personal data of end users using services of third parties that make use of core platform services of the gatekeeper; </a:t>
            </a:r>
          </a:p>
          <a:p>
            <a:pPr marL="457200" indent="-457200" algn="just">
              <a:buFont typeface="+mj-lt"/>
              <a:buAutoNum type="alphaLcParenR"/>
            </a:pPr>
            <a:r>
              <a:rPr lang="en-US" sz="2100" dirty="0"/>
              <a:t>combine personal data from the relevant core platform service with personal data from any further core platform services or from any other services provided by the gatekeeper or with personal data from third-party services; </a:t>
            </a:r>
          </a:p>
          <a:p>
            <a:pPr marL="457200" indent="-457200" algn="just">
              <a:buFont typeface="+mj-lt"/>
              <a:buAutoNum type="alphaLcParenR"/>
            </a:pPr>
            <a:r>
              <a:rPr lang="en-US" sz="2100" dirty="0"/>
              <a:t>cross-use personal data from the relevant core platform service in other services provided separately by the gatekeeper, including other core platform services, and vice versa; and</a:t>
            </a:r>
          </a:p>
          <a:p>
            <a:pPr marL="457200" indent="-457200" algn="just">
              <a:buFont typeface="+mj-lt"/>
              <a:buAutoNum type="alphaLcParenR"/>
            </a:pPr>
            <a:r>
              <a:rPr lang="en-US" sz="2100" dirty="0"/>
              <a:t>sign in end users to other services of the gatekeeper in order to combine personal data, </a:t>
            </a:r>
          </a:p>
          <a:p>
            <a:pPr marL="0" indent="0" algn="just">
              <a:buFont typeface="Arial" panose="020B0604020202020204" pitchFamily="34" charset="0"/>
              <a:buNone/>
            </a:pPr>
            <a:r>
              <a:rPr lang="en-US" sz="2100" dirty="0"/>
              <a:t>unless the end user has been presented with the specific choice and has given consent within the meaning of Article 4, point (11), and Article 7 of Regulation (EU) 2016/679. </a:t>
            </a:r>
          </a:p>
          <a:p>
            <a:pPr marL="0" indent="0" algn="just">
              <a:buFont typeface="Arial" panose="020B0604020202020204" pitchFamily="34" charset="0"/>
              <a:buNone/>
            </a:pPr>
            <a:r>
              <a:rPr lang="en-US" sz="2100" dirty="0"/>
              <a:t>Where the consent given for the purposes of the first subparagraph has been refused or withdrawn by the end user, the gatekeeper shall not repeat its request for consent for the same purpose more than once within a period of one year. </a:t>
            </a:r>
          </a:p>
          <a:p>
            <a:pPr marL="0" indent="0" algn="just">
              <a:buNone/>
            </a:pPr>
            <a:r>
              <a:rPr lang="en-US" sz="2100" dirty="0"/>
              <a:t>This paragraph is without prejudice to the possibility for the gatekeeper to rely on Article 6(1), points (c), (d) and (e) of Regulation (EU) 2016/679, where applicable.”</a:t>
            </a:r>
            <a:endParaRPr lang="en-IE" sz="2100" dirty="0"/>
          </a:p>
          <a:p>
            <a:pPr marL="0" indent="0">
              <a:buFont typeface="Arial" panose="020B0604020202020204" pitchFamily="34" charset="0"/>
              <a:buNone/>
            </a:pPr>
            <a:endParaRPr lang="en-US" sz="1600" dirty="0"/>
          </a:p>
        </p:txBody>
      </p:sp>
    </p:spTree>
    <p:extLst>
      <p:ext uri="{BB962C8B-B14F-4D97-AF65-F5344CB8AC3E}">
        <p14:creationId xmlns:p14="http://schemas.microsoft.com/office/powerpoint/2010/main" val="255555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Article 5(2) – Data Sharing</a:t>
            </a:r>
            <a:endParaRPr lang="en-US" b="1" dirty="0"/>
          </a:p>
        </p:txBody>
      </p:sp>
    </p:spTree>
    <p:extLst>
      <p:ext uri="{BB962C8B-B14F-4D97-AF65-F5344CB8AC3E}">
        <p14:creationId xmlns:p14="http://schemas.microsoft.com/office/powerpoint/2010/main" val="20806996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2FCCED0C3CA34289BDE3963578B741" ma:contentTypeVersion="3" ma:contentTypeDescription="Create a new document." ma:contentTypeScope="" ma:versionID="fc7af3474e9c5cda3d834e52bb51166d">
  <xsd:schema xmlns:xsd="http://www.w3.org/2001/XMLSchema" xmlns:xs="http://www.w3.org/2001/XMLSchema" xmlns:p="http://schemas.microsoft.com/office/2006/metadata/properties" xmlns:ns2="38080443-59f1-4468-9185-e277ce99790f" xmlns:ns3="aaad0b86-1dbf-48d2-99f8-fcc2ae493cdc" targetNamespace="http://schemas.microsoft.com/office/2006/metadata/properties" ma:root="true" ma:fieldsID="7e742c72fabc2c9633e3e9b3f801ed08" ns2:_="" ns3:_="">
    <xsd:import namespace="38080443-59f1-4468-9185-e277ce99790f"/>
    <xsd:import namespace="aaad0b86-1dbf-48d2-99f8-fcc2ae493cdc"/>
    <xsd:element name="properties">
      <xsd:complexType>
        <xsd:sequence>
          <xsd:element name="documentManagement">
            <xsd:complexType>
              <xsd:all>
                <xsd:element ref="ns2:SharedWithUsers" minOccurs="0"/>
                <xsd:element ref="ns2:SharedWithDetails" minOccurs="0"/>
                <xsd:element ref="ns3:Attachment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80443-59f1-4468-9185-e277ce9979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d0b86-1dbf-48d2-99f8-fcc2ae493cdc" elementFormDefault="qualified">
    <xsd:import namespace="http://schemas.microsoft.com/office/2006/documentManagement/types"/>
    <xsd:import namespace="http://schemas.microsoft.com/office/infopath/2007/PartnerControls"/>
    <xsd:element name="Attachment_Id" ma:index="10" nillable="true" ma:displayName="Attachment_Id" ma:internalName="Attachment_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ttachment_Id xmlns="aaad0b86-1dbf-48d2-99f8-fcc2ae493cdc" xsi:nil="true"/>
  </documentManagement>
</p:properties>
</file>

<file path=customXml/itemProps1.xml><?xml version="1.0" encoding="utf-8"?>
<ds:datastoreItem xmlns:ds="http://schemas.openxmlformats.org/officeDocument/2006/customXml" ds:itemID="{99F9901C-29EA-4317-B73E-E8D338B76E6C}">
  <ds:schemaRefs>
    <ds:schemaRef ds:uri="http://schemas.microsoft.com/sharepoint/v3/contenttype/forms"/>
  </ds:schemaRefs>
</ds:datastoreItem>
</file>

<file path=customXml/itemProps2.xml><?xml version="1.0" encoding="utf-8"?>
<ds:datastoreItem xmlns:ds="http://schemas.openxmlformats.org/officeDocument/2006/customXml" ds:itemID="{005D275F-6B7F-4109-A1BA-F97AB3EDD6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080443-59f1-4468-9185-e277ce99790f"/>
    <ds:schemaRef ds:uri="aaad0b86-1dbf-48d2-99f8-fcc2ae493c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7B4CF7-7FE2-4DB7-A864-DF8D9AB202F8}">
  <ds:schemaRefs>
    <ds:schemaRef ds:uri="http://schemas.microsoft.com/office/2006/documentManagement/types"/>
    <ds:schemaRef ds:uri="aaad0b86-1dbf-48d2-99f8-fcc2ae493cdc"/>
    <ds:schemaRef ds:uri="http://schemas.microsoft.com/office/2006/metadata/properties"/>
    <ds:schemaRef ds:uri="http://www.w3.org/XML/1998/namespace"/>
    <ds:schemaRef ds:uri="http://purl.org/dc/elements/1.1/"/>
    <ds:schemaRef ds:uri="http://purl.org/dc/terms/"/>
    <ds:schemaRef ds:uri="38080443-59f1-4468-9185-e277ce99790f"/>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8720</TotalTime>
  <Words>1744</Words>
  <Application>Microsoft Office PowerPoint</Application>
  <PresentationFormat>Widescreen</PresentationFormat>
  <Paragraphs>143</Paragraphs>
  <Slides>35</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Calibri Light</vt:lpstr>
      <vt:lpstr>Wingdings</vt:lpstr>
      <vt:lpstr>Thème Office</vt:lpstr>
      <vt:lpstr>Office Theme</vt:lpstr>
      <vt:lpstr>PowerPoint Presentation</vt:lpstr>
      <vt:lpstr>Regulatory landscape - Platforms</vt:lpstr>
      <vt:lpstr>Regulatory landscape - Platforms</vt:lpstr>
      <vt:lpstr>Regulatory landscape - Platforms</vt:lpstr>
      <vt:lpstr>Digital Markets Act -  Amazon Workshop</vt:lpstr>
      <vt:lpstr>Agenda</vt:lpstr>
      <vt:lpstr>PowerPoint Presentation</vt:lpstr>
      <vt:lpstr>PowerPoint Presentation</vt:lpstr>
      <vt:lpstr>Article 5(2) – Data Sharing</vt:lpstr>
      <vt:lpstr>Store Prompt (Article 5(2))</vt:lpstr>
      <vt:lpstr>Ads Prompt (Article 5(2))</vt:lpstr>
      <vt:lpstr>Data processing (Article 5.2)</vt:lpstr>
      <vt:lpstr>PowerPoint Presentation</vt:lpstr>
      <vt:lpstr>PowerPoint Presentation</vt:lpstr>
      <vt:lpstr>PowerPoint Presentation</vt:lpstr>
      <vt:lpstr>Articles 6(9) and 6(10)  Data Portability and Data Access</vt:lpstr>
      <vt:lpstr>Direct End-user Portability Experience (Article 6(9))</vt:lpstr>
      <vt:lpstr>Customer Portability Experience via the Portal (Article 6(9))</vt:lpstr>
      <vt:lpstr>Access to Business User Data – End-user Authorisation Experience (Article 6(10))</vt:lpstr>
      <vt:lpstr>Data portability and access obligations  (Articles 6.9 and 6.10)</vt:lpstr>
      <vt:lpstr>Coffee Break </vt:lpstr>
      <vt:lpstr>PowerPoint Presentation</vt:lpstr>
      <vt:lpstr>PowerPoint Presentation</vt:lpstr>
      <vt:lpstr>PowerPoint Presentation</vt:lpstr>
      <vt:lpstr>PowerPoint Presentation</vt:lpstr>
      <vt:lpstr>Article 5(9), 5(10), 6(8) Advertising Transparency</vt:lpstr>
      <vt:lpstr>Advertising transparency obligations (Articles 5.9, 5.10 and 6.8)</vt:lpstr>
      <vt:lpstr>PowerPoint Presentation</vt:lpstr>
      <vt:lpstr>PowerPoint Presentation</vt:lpstr>
      <vt:lpstr>PowerPoint Presentation</vt:lpstr>
      <vt:lpstr>Articles 6(2) and 6(5)  Use of Seller Data and Favouring</vt:lpstr>
      <vt:lpstr>Product Detail Page Example</vt:lpstr>
      <vt:lpstr>Product Detail Page Example</vt:lpstr>
      <vt:lpstr>Use of Seller data and self-preferencing  (Articles 6.2 and 6.5)</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Amazon Compliance WS - 20 March 2024.pptx</dc:title>
  <dc:subject/>
  <dc:creator>Utilisateur Microsoft Office</dc:creator>
  <cp:keywords/>
  <dc:description/>
  <cp:lastModifiedBy>ALDESCU Mara-Elena (CNECT)</cp:lastModifiedBy>
  <cp:revision>285</cp:revision>
  <dcterms:created xsi:type="dcterms:W3CDTF">2020-02-17T14:27:51Z</dcterms:created>
  <dcterms:modified xsi:type="dcterms:W3CDTF">2025-05-28T20:45:56Z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0d3b22a6-6203-4efc-8e8e-b5279256493b</vt:lpwstr>
  </property>
  <property fmtid="{D5CDD505-2E9C-101B-9397-08002B2CF9AE}" pid="3" name="Offisync_ProviderInitializationData">
    <vt:lpwstr>https://webgate.ec.europa.eu/connected</vt:lpwstr>
  </property>
  <property fmtid="{D5CDD505-2E9C-101B-9397-08002B2CF9AE}" pid="4" name="Offisync_UpdateToken">
    <vt:lpwstr>1</vt:lpwstr>
  </property>
  <property fmtid="{D5CDD505-2E9C-101B-9397-08002B2CF9AE}" pid="5" name="Jive_VersionGuid">
    <vt:lpwstr>728d8852-d29e-48af-b1f5-3c0052d3fc2c</vt:lpwstr>
  </property>
  <property fmtid="{D5CDD505-2E9C-101B-9397-08002B2CF9AE}" pid="6" name="Jive_LatestUserAccountName">
    <vt:lpwstr>eichian</vt:lpwstr>
  </property>
  <property fmtid="{D5CDD505-2E9C-101B-9397-08002B2CF9AE}" pid="7" name="Offisync_UniqueId">
    <vt:lpwstr>257491</vt:lpwstr>
  </property>
  <property fmtid="{D5CDD505-2E9C-101B-9397-08002B2CF9AE}" pid="8" name="ContentTypeId">
    <vt:lpwstr>0x010100BF2FCCED0C3CA34289BDE3963578B741</vt:lpwstr>
  </property>
  <property fmtid="{D5CDD505-2E9C-101B-9397-08002B2CF9AE}" pid="9" name="_dlc_DocIdItemGuid">
    <vt:lpwstr>8dfc27c3-1100-44be-b033-766501c2c813</vt:lpwstr>
  </property>
  <property fmtid="{D5CDD505-2E9C-101B-9397-08002B2CF9AE}" pid="10" name="MSIP_Label_6bd9ddd1-4d20-43f6-abfa-fc3c07406f94_Enabled">
    <vt:lpwstr>true</vt:lpwstr>
  </property>
  <property fmtid="{D5CDD505-2E9C-101B-9397-08002B2CF9AE}" pid="11" name="MSIP_Label_6bd9ddd1-4d20-43f6-abfa-fc3c07406f94_SetDate">
    <vt:lpwstr>2022-09-20T14:42:47Z</vt:lpwstr>
  </property>
  <property fmtid="{D5CDD505-2E9C-101B-9397-08002B2CF9AE}" pid="12" name="MSIP_Label_6bd9ddd1-4d20-43f6-abfa-fc3c07406f94_Method">
    <vt:lpwstr>Standard</vt:lpwstr>
  </property>
  <property fmtid="{D5CDD505-2E9C-101B-9397-08002B2CF9AE}" pid="13" name="MSIP_Label_6bd9ddd1-4d20-43f6-abfa-fc3c07406f94_Name">
    <vt:lpwstr>Commission Use</vt:lpwstr>
  </property>
  <property fmtid="{D5CDD505-2E9C-101B-9397-08002B2CF9AE}" pid="14" name="MSIP_Label_6bd9ddd1-4d20-43f6-abfa-fc3c07406f94_SiteId">
    <vt:lpwstr>b24c8b06-522c-46fe-9080-70926f8dddb1</vt:lpwstr>
  </property>
  <property fmtid="{D5CDD505-2E9C-101B-9397-08002B2CF9AE}" pid="15" name="MSIP_Label_6bd9ddd1-4d20-43f6-abfa-fc3c07406f94_ActionId">
    <vt:lpwstr>6396b066-6f26-4e78-ac9d-8826bd6b0e39</vt:lpwstr>
  </property>
  <property fmtid="{D5CDD505-2E9C-101B-9397-08002B2CF9AE}" pid="16" name="MSIP_Label_6bd9ddd1-4d20-43f6-abfa-fc3c07406f94_ContentBits">
    <vt:lpwstr>0</vt:lpwstr>
  </property>
  <property fmtid="{D5CDD505-2E9C-101B-9397-08002B2CF9AE}" pid="17" name="Jive_ModifiedButNotPublished">
    <vt:lpwstr>True</vt:lpwstr>
  </property>
</Properties>
</file>