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83"/>
  </p:notesMasterIdLst>
  <p:sldIdLst>
    <p:sldId id="299" r:id="rId6"/>
    <p:sldId id="387" r:id="rId7"/>
    <p:sldId id="2147480125" r:id="rId8"/>
    <p:sldId id="416" r:id="rId9"/>
    <p:sldId id="393" r:id="rId10"/>
    <p:sldId id="2147480105" r:id="rId11"/>
    <p:sldId id="2147480110" r:id="rId12"/>
    <p:sldId id="2147480129" r:id="rId13"/>
    <p:sldId id="2147480111" r:id="rId14"/>
    <p:sldId id="525" r:id="rId15"/>
    <p:sldId id="2147480104" r:id="rId16"/>
    <p:sldId id="2147480114" r:id="rId17"/>
    <p:sldId id="495" r:id="rId18"/>
    <p:sldId id="526" r:id="rId19"/>
    <p:sldId id="524" r:id="rId20"/>
    <p:sldId id="2147480131" r:id="rId21"/>
    <p:sldId id="2147480132" r:id="rId22"/>
    <p:sldId id="2147480117" r:id="rId23"/>
    <p:sldId id="397" r:id="rId24"/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147480126" r:id="rId55"/>
    <p:sldId id="389" r:id="rId56"/>
    <p:sldId id="286" r:id="rId57"/>
    <p:sldId id="287" r:id="rId58"/>
    <p:sldId id="288" r:id="rId59"/>
    <p:sldId id="289" r:id="rId60"/>
    <p:sldId id="290" r:id="rId61"/>
    <p:sldId id="291" r:id="rId62"/>
    <p:sldId id="292" r:id="rId63"/>
    <p:sldId id="293" r:id="rId64"/>
    <p:sldId id="294" r:id="rId65"/>
    <p:sldId id="295" r:id="rId66"/>
    <p:sldId id="296" r:id="rId67"/>
    <p:sldId id="297" r:id="rId68"/>
    <p:sldId id="298" r:id="rId69"/>
    <p:sldId id="2147480135" r:id="rId70"/>
    <p:sldId id="300" r:id="rId71"/>
    <p:sldId id="301" r:id="rId72"/>
    <p:sldId id="302" r:id="rId73"/>
    <p:sldId id="303" r:id="rId74"/>
    <p:sldId id="304" r:id="rId75"/>
    <p:sldId id="305" r:id="rId76"/>
    <p:sldId id="306" r:id="rId77"/>
    <p:sldId id="307" r:id="rId78"/>
    <p:sldId id="308" r:id="rId79"/>
    <p:sldId id="2147480127" r:id="rId80"/>
    <p:sldId id="2147480128" r:id="rId81"/>
    <p:sldId id="316" r:id="rId82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CE065B-D98C-56DD-412D-5DE63FE73198}" name="SPARAS Denis (CNECT)" initials="DMA" userId="SPARAS Denis (CNECT)" providerId="None"/>
  <p188:author id="{2B9B367A-A6D5-99AE-BFDA-6E7A9D4C6DAD}" name="OROLOGAS Juliette (CNECT)" initials="JO" userId="S::Juliette.OROLOGAS@ec.europa.eu::772b6789-5b9c-4296-93d1-5ffd33507ea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a van den Brink" initials="" lastIdx="2" clrIdx="0"/>
  <p:cmAuthor id="2" name="Robert van Mastrigt" initials="" lastIdx="2" clrIdx="1"/>
  <p:cmAuthor id="3" name="Niko Vijayaratnam" initials="" lastIdx="2" clrIdx="2"/>
  <p:cmAuthor id="4" name="maud lesaffre" initials="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commentAuthors" Target="commentAuthors.xml"/><Relationship Id="rId89" Type="http://schemas.microsoft.com/office/2018/10/relationships/authors" Target="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5D2C5-1D35-4935-B423-5BCC896F88E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21001D1-A8D6-4616-A79A-2BB26876C7F3}">
      <dgm:prSet phldrT="[Text]"/>
      <dgm:spPr>
        <a:solidFill>
          <a:srgbClr val="559FD1"/>
        </a:solidFill>
        <a:ln>
          <a:solidFill>
            <a:srgbClr val="559FD1"/>
          </a:solidFill>
        </a:ln>
      </dgm:spPr>
      <dgm:t>
        <a:bodyPr/>
        <a:lstStyle/>
        <a:p>
          <a:r>
            <a:rPr lang="en-IE" dirty="0"/>
            <a:t>Commission</a:t>
          </a:r>
        </a:p>
      </dgm:t>
    </dgm:pt>
    <dgm:pt modelId="{490E186C-2636-4CB7-89EC-B718E33878E6}" type="parTrans" cxnId="{8FC26563-4317-4484-8995-A33D1BB6EFE9}">
      <dgm:prSet/>
      <dgm:spPr/>
      <dgm:t>
        <a:bodyPr/>
        <a:lstStyle/>
        <a:p>
          <a:endParaRPr lang="en-IE"/>
        </a:p>
      </dgm:t>
    </dgm:pt>
    <dgm:pt modelId="{35375F6A-3CC8-4777-B375-43A799DD34EA}" type="sibTrans" cxnId="{8FC26563-4317-4484-8995-A33D1BB6EFE9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en-IE" dirty="0"/>
        </a:p>
      </dgm:t>
    </dgm:pt>
    <dgm:pt modelId="{84661B7A-613C-475A-848A-7373F30406EC}">
      <dgm:prSet phldrT="[Text]"/>
      <dgm:spPr>
        <a:solidFill>
          <a:srgbClr val="6373B0"/>
        </a:solidFill>
        <a:ln>
          <a:solidFill>
            <a:srgbClr val="6373B0"/>
          </a:solidFill>
        </a:ln>
      </dgm:spPr>
      <dgm:t>
        <a:bodyPr/>
        <a:lstStyle/>
        <a:p>
          <a:r>
            <a:rPr lang="en-IE" dirty="0"/>
            <a:t>Third parties</a:t>
          </a:r>
        </a:p>
      </dgm:t>
    </dgm:pt>
    <dgm:pt modelId="{A0C66F80-A4C7-4202-A10C-B81A50B16E79}" type="parTrans" cxnId="{D198410B-1E0B-4447-8B6D-844AB8FAAAB7}">
      <dgm:prSet/>
      <dgm:spPr/>
      <dgm:t>
        <a:bodyPr/>
        <a:lstStyle/>
        <a:p>
          <a:endParaRPr lang="en-IE"/>
        </a:p>
      </dgm:t>
    </dgm:pt>
    <dgm:pt modelId="{C5AE205E-9E8F-4FFE-90A3-4A7D7D5D2D02}" type="sibTrans" cxnId="{D198410B-1E0B-4447-8B6D-844AB8FAAAB7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en-IE"/>
        </a:p>
      </dgm:t>
    </dgm:pt>
    <dgm:pt modelId="{8876515B-DCFC-4190-A6D3-723DD1717D7D}">
      <dgm:prSet phldrT="[Text]"/>
      <dgm:spPr>
        <a:solidFill>
          <a:srgbClr val="B53C81"/>
        </a:solidFill>
        <a:ln>
          <a:solidFill>
            <a:srgbClr val="B53C81"/>
          </a:solidFill>
        </a:ln>
      </dgm:spPr>
      <dgm:t>
        <a:bodyPr/>
        <a:lstStyle/>
        <a:p>
          <a:r>
            <a:rPr lang="en-IE" dirty="0"/>
            <a:t>ByteDance</a:t>
          </a:r>
        </a:p>
      </dgm:t>
    </dgm:pt>
    <dgm:pt modelId="{C1E63E98-6256-4E9C-89DE-331733CC507B}" type="parTrans" cxnId="{2C9DC645-CD6D-4A1C-AF36-1A2981B10260}">
      <dgm:prSet/>
      <dgm:spPr/>
      <dgm:t>
        <a:bodyPr/>
        <a:lstStyle/>
        <a:p>
          <a:endParaRPr lang="en-IE"/>
        </a:p>
      </dgm:t>
    </dgm:pt>
    <dgm:pt modelId="{81DD74B0-5B79-4617-88F8-A6524B8F6AFA}" type="sibTrans" cxnId="{2C9DC645-CD6D-4A1C-AF36-1A2981B10260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en-IE"/>
        </a:p>
      </dgm:t>
    </dgm:pt>
    <dgm:pt modelId="{37BFC784-C154-42F2-B269-6984D849FCFF}" type="pres">
      <dgm:prSet presAssocID="{3DA5D2C5-1D35-4935-B423-5BCC896F88EF}" presName="Name0" presStyleCnt="0">
        <dgm:presLayoutVars>
          <dgm:dir/>
          <dgm:resizeHandles val="exact"/>
        </dgm:presLayoutVars>
      </dgm:prSet>
      <dgm:spPr/>
    </dgm:pt>
    <dgm:pt modelId="{72AE502A-79E0-4960-A99A-84200B9CAB73}" type="pres">
      <dgm:prSet presAssocID="{C21001D1-A8D6-4616-A79A-2BB26876C7F3}" presName="node" presStyleLbl="node1" presStyleIdx="0" presStyleCnt="3">
        <dgm:presLayoutVars>
          <dgm:bulletEnabled val="1"/>
        </dgm:presLayoutVars>
      </dgm:prSet>
      <dgm:spPr/>
    </dgm:pt>
    <dgm:pt modelId="{EBE6BE3A-A9BF-4DFB-B20F-FE7F89D88DFF}" type="pres">
      <dgm:prSet presAssocID="{35375F6A-3CC8-4777-B375-43A799DD34EA}" presName="sibTrans" presStyleLbl="sibTrans2D1" presStyleIdx="0" presStyleCnt="3" custScaleX="152675" custScaleY="117304"/>
      <dgm:spPr/>
    </dgm:pt>
    <dgm:pt modelId="{E8A4F4A6-175F-4227-8C22-8D4713C7B058}" type="pres">
      <dgm:prSet presAssocID="{35375F6A-3CC8-4777-B375-43A799DD34EA}" presName="connectorText" presStyleLbl="sibTrans2D1" presStyleIdx="0" presStyleCnt="3"/>
      <dgm:spPr/>
    </dgm:pt>
    <dgm:pt modelId="{6099A9C8-B740-4B66-A54E-6E00188E7716}" type="pres">
      <dgm:prSet presAssocID="{84661B7A-613C-475A-848A-7373F30406EC}" presName="node" presStyleLbl="node1" presStyleIdx="1" presStyleCnt="3">
        <dgm:presLayoutVars>
          <dgm:bulletEnabled val="1"/>
        </dgm:presLayoutVars>
      </dgm:prSet>
      <dgm:spPr/>
    </dgm:pt>
    <dgm:pt modelId="{F393758D-FFB7-4536-B293-D6DA7B415B66}" type="pres">
      <dgm:prSet presAssocID="{C5AE205E-9E8F-4FFE-90A3-4A7D7D5D2D02}" presName="sibTrans" presStyleLbl="sibTrans2D1" presStyleIdx="1" presStyleCnt="3"/>
      <dgm:spPr/>
    </dgm:pt>
    <dgm:pt modelId="{642209F0-C89E-4EAE-898F-E09C44B8D635}" type="pres">
      <dgm:prSet presAssocID="{C5AE205E-9E8F-4FFE-90A3-4A7D7D5D2D02}" presName="connectorText" presStyleLbl="sibTrans2D1" presStyleIdx="1" presStyleCnt="3"/>
      <dgm:spPr/>
    </dgm:pt>
    <dgm:pt modelId="{A17B64E6-03BA-4E92-A872-B6E5DAF81187}" type="pres">
      <dgm:prSet presAssocID="{8876515B-DCFC-4190-A6D3-723DD1717D7D}" presName="node" presStyleLbl="node1" presStyleIdx="2" presStyleCnt="3">
        <dgm:presLayoutVars>
          <dgm:bulletEnabled val="1"/>
        </dgm:presLayoutVars>
      </dgm:prSet>
      <dgm:spPr/>
    </dgm:pt>
    <dgm:pt modelId="{138BEAEC-1D85-4C3C-B9AA-875C5B1B4755}" type="pres">
      <dgm:prSet presAssocID="{81DD74B0-5B79-4617-88F8-A6524B8F6AFA}" presName="sibTrans" presStyleLbl="sibTrans2D1" presStyleIdx="2" presStyleCnt="3" custScaleX="152675" custScaleY="117304"/>
      <dgm:spPr/>
    </dgm:pt>
    <dgm:pt modelId="{6B94E947-8F72-423C-BC4B-A6860D2B5AA7}" type="pres">
      <dgm:prSet presAssocID="{81DD74B0-5B79-4617-88F8-A6524B8F6AFA}" presName="connectorText" presStyleLbl="sibTrans2D1" presStyleIdx="2" presStyleCnt="3"/>
      <dgm:spPr/>
    </dgm:pt>
  </dgm:ptLst>
  <dgm:cxnLst>
    <dgm:cxn modelId="{D198410B-1E0B-4447-8B6D-844AB8FAAAB7}" srcId="{3DA5D2C5-1D35-4935-B423-5BCC896F88EF}" destId="{84661B7A-613C-475A-848A-7373F30406EC}" srcOrd="1" destOrd="0" parTransId="{A0C66F80-A4C7-4202-A10C-B81A50B16E79}" sibTransId="{C5AE205E-9E8F-4FFE-90A3-4A7D7D5D2D02}"/>
    <dgm:cxn modelId="{D3DA9D16-5875-4086-9851-EAF9644C9C78}" type="presOf" srcId="{3DA5D2C5-1D35-4935-B423-5BCC896F88EF}" destId="{37BFC784-C154-42F2-B269-6984D849FCFF}" srcOrd="0" destOrd="0" presId="urn:microsoft.com/office/officeart/2005/8/layout/cycle7"/>
    <dgm:cxn modelId="{207DF932-2B21-4539-B418-26DA9A1B6416}" type="presOf" srcId="{84661B7A-613C-475A-848A-7373F30406EC}" destId="{6099A9C8-B740-4B66-A54E-6E00188E7716}" srcOrd="0" destOrd="0" presId="urn:microsoft.com/office/officeart/2005/8/layout/cycle7"/>
    <dgm:cxn modelId="{CCC53536-B7AF-46F7-B55E-C38E692ADC88}" type="presOf" srcId="{81DD74B0-5B79-4617-88F8-A6524B8F6AFA}" destId="{6B94E947-8F72-423C-BC4B-A6860D2B5AA7}" srcOrd="1" destOrd="0" presId="urn:microsoft.com/office/officeart/2005/8/layout/cycle7"/>
    <dgm:cxn modelId="{8FC26563-4317-4484-8995-A33D1BB6EFE9}" srcId="{3DA5D2C5-1D35-4935-B423-5BCC896F88EF}" destId="{C21001D1-A8D6-4616-A79A-2BB26876C7F3}" srcOrd="0" destOrd="0" parTransId="{490E186C-2636-4CB7-89EC-B718E33878E6}" sibTransId="{35375F6A-3CC8-4777-B375-43A799DD34EA}"/>
    <dgm:cxn modelId="{2C9DC645-CD6D-4A1C-AF36-1A2981B10260}" srcId="{3DA5D2C5-1D35-4935-B423-5BCC896F88EF}" destId="{8876515B-DCFC-4190-A6D3-723DD1717D7D}" srcOrd="2" destOrd="0" parTransId="{C1E63E98-6256-4E9C-89DE-331733CC507B}" sibTransId="{81DD74B0-5B79-4617-88F8-A6524B8F6AFA}"/>
    <dgm:cxn modelId="{FD794F48-5386-4FB0-B7BA-1C3999E9689A}" type="presOf" srcId="{8876515B-DCFC-4190-A6D3-723DD1717D7D}" destId="{A17B64E6-03BA-4E92-A872-B6E5DAF81187}" srcOrd="0" destOrd="0" presId="urn:microsoft.com/office/officeart/2005/8/layout/cycle7"/>
    <dgm:cxn modelId="{96902B4A-AAEB-4603-AF4D-211864C009DD}" type="presOf" srcId="{35375F6A-3CC8-4777-B375-43A799DD34EA}" destId="{EBE6BE3A-A9BF-4DFB-B20F-FE7F89D88DFF}" srcOrd="0" destOrd="0" presId="urn:microsoft.com/office/officeart/2005/8/layout/cycle7"/>
    <dgm:cxn modelId="{F632A07E-40B3-4F3B-AA84-6D3F3F94BD9F}" type="presOf" srcId="{C5AE205E-9E8F-4FFE-90A3-4A7D7D5D2D02}" destId="{642209F0-C89E-4EAE-898F-E09C44B8D635}" srcOrd="1" destOrd="0" presId="urn:microsoft.com/office/officeart/2005/8/layout/cycle7"/>
    <dgm:cxn modelId="{476A7384-0A61-4FA5-9863-22C3FC437411}" type="presOf" srcId="{81DD74B0-5B79-4617-88F8-A6524B8F6AFA}" destId="{138BEAEC-1D85-4C3C-B9AA-875C5B1B4755}" srcOrd="0" destOrd="0" presId="urn:microsoft.com/office/officeart/2005/8/layout/cycle7"/>
    <dgm:cxn modelId="{F534DC88-8BE6-4784-8D8F-B1B89A5BCC62}" type="presOf" srcId="{35375F6A-3CC8-4777-B375-43A799DD34EA}" destId="{E8A4F4A6-175F-4227-8C22-8D4713C7B058}" srcOrd="1" destOrd="0" presId="urn:microsoft.com/office/officeart/2005/8/layout/cycle7"/>
    <dgm:cxn modelId="{753880BC-DAEF-437F-9980-CD0DC9E4D0E1}" type="presOf" srcId="{C21001D1-A8D6-4616-A79A-2BB26876C7F3}" destId="{72AE502A-79E0-4960-A99A-84200B9CAB73}" srcOrd="0" destOrd="0" presId="urn:microsoft.com/office/officeart/2005/8/layout/cycle7"/>
    <dgm:cxn modelId="{EF6E72DF-676E-498C-BD07-9F0B40421873}" type="presOf" srcId="{C5AE205E-9E8F-4FFE-90A3-4A7D7D5D2D02}" destId="{F393758D-FFB7-4536-B293-D6DA7B415B66}" srcOrd="0" destOrd="0" presId="urn:microsoft.com/office/officeart/2005/8/layout/cycle7"/>
    <dgm:cxn modelId="{CF4E7A01-A156-4D31-9967-A17A28952E9B}" type="presParOf" srcId="{37BFC784-C154-42F2-B269-6984D849FCFF}" destId="{72AE502A-79E0-4960-A99A-84200B9CAB73}" srcOrd="0" destOrd="0" presId="urn:microsoft.com/office/officeart/2005/8/layout/cycle7"/>
    <dgm:cxn modelId="{C13796EC-9F71-49FD-B018-1B5F267C26B5}" type="presParOf" srcId="{37BFC784-C154-42F2-B269-6984D849FCFF}" destId="{EBE6BE3A-A9BF-4DFB-B20F-FE7F89D88DFF}" srcOrd="1" destOrd="0" presId="urn:microsoft.com/office/officeart/2005/8/layout/cycle7"/>
    <dgm:cxn modelId="{FF0B8C22-CC15-4D3F-A5D3-6E8FCD859A97}" type="presParOf" srcId="{EBE6BE3A-A9BF-4DFB-B20F-FE7F89D88DFF}" destId="{E8A4F4A6-175F-4227-8C22-8D4713C7B058}" srcOrd="0" destOrd="0" presId="urn:microsoft.com/office/officeart/2005/8/layout/cycle7"/>
    <dgm:cxn modelId="{8007D587-A04D-4F52-96C6-77C93D0000E5}" type="presParOf" srcId="{37BFC784-C154-42F2-B269-6984D849FCFF}" destId="{6099A9C8-B740-4B66-A54E-6E00188E7716}" srcOrd="2" destOrd="0" presId="urn:microsoft.com/office/officeart/2005/8/layout/cycle7"/>
    <dgm:cxn modelId="{13298469-A0E3-44CA-B9D1-BB24D29CA3AF}" type="presParOf" srcId="{37BFC784-C154-42F2-B269-6984D849FCFF}" destId="{F393758D-FFB7-4536-B293-D6DA7B415B66}" srcOrd="3" destOrd="0" presId="urn:microsoft.com/office/officeart/2005/8/layout/cycle7"/>
    <dgm:cxn modelId="{AA01DAB6-5817-4058-A2D4-63F8003228D3}" type="presParOf" srcId="{F393758D-FFB7-4536-B293-D6DA7B415B66}" destId="{642209F0-C89E-4EAE-898F-E09C44B8D635}" srcOrd="0" destOrd="0" presId="urn:microsoft.com/office/officeart/2005/8/layout/cycle7"/>
    <dgm:cxn modelId="{854B1667-5C21-4D9C-A798-80206FCEFDDB}" type="presParOf" srcId="{37BFC784-C154-42F2-B269-6984D849FCFF}" destId="{A17B64E6-03BA-4E92-A872-B6E5DAF81187}" srcOrd="4" destOrd="0" presId="urn:microsoft.com/office/officeart/2005/8/layout/cycle7"/>
    <dgm:cxn modelId="{4CF5C263-95BC-4BDF-9B82-6EE4D141D01E}" type="presParOf" srcId="{37BFC784-C154-42F2-B269-6984D849FCFF}" destId="{138BEAEC-1D85-4C3C-B9AA-875C5B1B4755}" srcOrd="5" destOrd="0" presId="urn:microsoft.com/office/officeart/2005/8/layout/cycle7"/>
    <dgm:cxn modelId="{C9338BBD-791F-40AC-A736-845724CC2D45}" type="presParOf" srcId="{138BEAEC-1D85-4C3C-B9AA-875C5B1B4755}" destId="{6B94E947-8F72-423C-BC4B-A6860D2B5AA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E502A-79E0-4960-A99A-84200B9CAB73}">
      <dsp:nvSpPr>
        <dsp:cNvPr id="0" name=""/>
        <dsp:cNvSpPr/>
      </dsp:nvSpPr>
      <dsp:spPr>
        <a:xfrm>
          <a:off x="2661046" y="1572"/>
          <a:ext cx="2805906" cy="1402953"/>
        </a:xfrm>
        <a:prstGeom prst="roundRect">
          <a:avLst>
            <a:gd name="adj" fmla="val 10000"/>
          </a:avLst>
        </a:prstGeom>
        <a:solidFill>
          <a:srgbClr val="559FD1"/>
        </a:solidFill>
        <a:ln w="12700" cap="flat" cmpd="sng" algn="ctr">
          <a:solidFill>
            <a:srgbClr val="559F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700" kern="1200" dirty="0"/>
            <a:t>Commission</a:t>
          </a:r>
        </a:p>
      </dsp:txBody>
      <dsp:txXfrm>
        <a:off x="2702137" y="42663"/>
        <a:ext cx="2723724" cy="1320771"/>
      </dsp:txXfrm>
    </dsp:sp>
    <dsp:sp modelId="{EBE6BE3A-A9BF-4DFB-B20F-FE7F89D88DFF}">
      <dsp:nvSpPr>
        <dsp:cNvPr id="0" name=""/>
        <dsp:cNvSpPr/>
      </dsp:nvSpPr>
      <dsp:spPr>
        <a:xfrm rot="3600000">
          <a:off x="4106329" y="2421332"/>
          <a:ext cx="2231997" cy="576002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rgbClr val="FFC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400" kern="1200" dirty="0"/>
        </a:p>
      </dsp:txBody>
      <dsp:txXfrm>
        <a:off x="4279130" y="2536532"/>
        <a:ext cx="1886395" cy="345602"/>
      </dsp:txXfrm>
    </dsp:sp>
    <dsp:sp modelId="{6099A9C8-B740-4B66-A54E-6E00188E7716}">
      <dsp:nvSpPr>
        <dsp:cNvPr id="0" name=""/>
        <dsp:cNvSpPr/>
      </dsp:nvSpPr>
      <dsp:spPr>
        <a:xfrm>
          <a:off x="4977704" y="4014141"/>
          <a:ext cx="2805906" cy="1402953"/>
        </a:xfrm>
        <a:prstGeom prst="roundRect">
          <a:avLst>
            <a:gd name="adj" fmla="val 10000"/>
          </a:avLst>
        </a:prstGeom>
        <a:solidFill>
          <a:srgbClr val="6373B0"/>
        </a:solidFill>
        <a:ln w="12700" cap="flat" cmpd="sng" algn="ctr">
          <a:solidFill>
            <a:srgbClr val="6373B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700" kern="1200" dirty="0"/>
            <a:t>Third parties</a:t>
          </a:r>
        </a:p>
      </dsp:txBody>
      <dsp:txXfrm>
        <a:off x="5018795" y="4055232"/>
        <a:ext cx="2723724" cy="1320771"/>
      </dsp:txXfrm>
    </dsp:sp>
    <dsp:sp modelId="{F393758D-FFB7-4536-B293-D6DA7B415B66}">
      <dsp:nvSpPr>
        <dsp:cNvPr id="0" name=""/>
        <dsp:cNvSpPr/>
      </dsp:nvSpPr>
      <dsp:spPr>
        <a:xfrm rot="10800000">
          <a:off x="3333036" y="4470101"/>
          <a:ext cx="1461927" cy="491033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rgbClr val="FFC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100" kern="1200"/>
        </a:p>
      </dsp:txBody>
      <dsp:txXfrm rot="10800000">
        <a:off x="3480346" y="4568308"/>
        <a:ext cx="1167307" cy="294619"/>
      </dsp:txXfrm>
    </dsp:sp>
    <dsp:sp modelId="{A17B64E6-03BA-4E92-A872-B6E5DAF81187}">
      <dsp:nvSpPr>
        <dsp:cNvPr id="0" name=""/>
        <dsp:cNvSpPr/>
      </dsp:nvSpPr>
      <dsp:spPr>
        <a:xfrm>
          <a:off x="344389" y="4014141"/>
          <a:ext cx="2805906" cy="1402953"/>
        </a:xfrm>
        <a:prstGeom prst="roundRect">
          <a:avLst>
            <a:gd name="adj" fmla="val 10000"/>
          </a:avLst>
        </a:prstGeom>
        <a:solidFill>
          <a:srgbClr val="B53C81"/>
        </a:solidFill>
        <a:ln w="12700" cap="flat" cmpd="sng" algn="ctr">
          <a:solidFill>
            <a:srgbClr val="B53C8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700" kern="1200" dirty="0"/>
            <a:t>ByteDance</a:t>
          </a:r>
        </a:p>
      </dsp:txBody>
      <dsp:txXfrm>
        <a:off x="385480" y="4055232"/>
        <a:ext cx="2723724" cy="1320771"/>
      </dsp:txXfrm>
    </dsp:sp>
    <dsp:sp modelId="{138BEAEC-1D85-4C3C-B9AA-875C5B1B4755}">
      <dsp:nvSpPr>
        <dsp:cNvPr id="0" name=""/>
        <dsp:cNvSpPr/>
      </dsp:nvSpPr>
      <dsp:spPr>
        <a:xfrm rot="18000000">
          <a:off x="1789672" y="2421332"/>
          <a:ext cx="2231997" cy="576002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rgbClr val="FFC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400" kern="1200"/>
        </a:p>
      </dsp:txBody>
      <dsp:txXfrm>
        <a:off x="1962473" y="2536532"/>
        <a:ext cx="1886395" cy="345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2:45:58.70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6067.12012"/>
      <inkml:brushProperty name="anchorY" value="3477.44214"/>
      <inkml:brushProperty name="scaleFactor" value="0.5"/>
    </inkml:brush>
  </inkml:definitions>
  <inkml:trace contextRef="#ctx0" brushRef="#br0">2444 3 24575,'0'0'0,"-5"0"0,-11 0 0,-5 0 0,-5 0 0,-2 0 0,-1 0 0,0 0 0,1 0 0,0 0 0,1 0 0,1 0 0,-1 0 0,1 0 0,0 0 0,0 0 0,-1 0 0,1 0 0,0 0 0,0 0 0,0 0 0,0 0 0,0 0 0,0 0 0,-1 0 0,-4 0 0,-1 0 0,1 0 0,0 0 0,2 0 0,0 0 0,2 0 0,1 0 0,-1 0 0,-4 0 0,0 0 0,-1 0 0,2 0 0,1 0 0,1 0 0,-5 0 0,-9 0 0,-11 0 0,-10 0 0,-12 0 0,-10 0 0,-10 0 0,0 0 0,12 0 0,9 0 0,14 5 0,7 0 0,9 1 0,7 3 0,1 5 0,-8 9 0,-3 9 0,-9 8 0,3 7 0,0-3 0,-5 4 0,10-5 0,7-9 0,11-5 0,10-3 0,9-2 0,5 0 0,5 0 0,2 0 0,1 6 0,5 1 0,0 0 0,15 5 0,5-2 0,3 0 0,2-2 0,4-7 0,0-7 0,-7-2 0,3 1 0,3 1 0,5-2 0,0-4 0,-3-4 0,-2-3 0,-4-3 0,-1-1 0,-3-1 0,0-1 0,9 1 0,1-1 0,9 1 0,10-1 0,8 1 0,7 0 0,-1 0 0,-7 0 0,-5 0 0,-9 0 0,4 0 0,3 5 0,6 0 0,6 1 0,10-2 0,9-1 0,7-1 0,1-1 0,-8 0 0,-13-1 0,-10 0 0,-7-1 0,1 1 0,-7 0 0,3 0 0,6 0 0,10 0 0,16 0 0,4 0 0,2 0 0,-12 0 0,-14 0 0,-8 0 0,-6 10 0,3 1 0,4 0 0,5 3 0,-4-2 0,-3-3 0,-6-2 0,-3-3 0,-1-2 0,6 4 0,1 0 0,6-1 0,11-2 0,5 0 0,9-1 0,-3-2 0,-1 1 0,-5-1 0,-7-1 0,-6 1 0,-5 0 0,2 0 0,-2 0 0,-1 0 0,3 0 0,-5 0 0,-2 0 0,4 0 0,0 0 0,-1 0 0,-5 0 0,8-6 0,1-4 0,-1-1 0,4 1 0,-5-3 0,-3-2 0,3-4 0,-6 2 0,-6-2 0,-1 4 0,0 4 0,-4-2 0,1-2 0,2-3 0,2-3 0,8-2 0,-4-2 0,2-1 0,-6-1 0,-5 1 0,-6-1 0,-3 0 0,-9 1 0,-2 4 0,-6 2 0,-5-6 0,-4-2 0,-3 0 0,-2-1 0,-6-4 0,-7 5 0,0 1 0,-3 6 0,-4-4 0,-3 5 0,-7-6 0,-1 0 0,-7 3 0,-5-5 0,-4 6 0,-3-1 0,3 5 0,9 0 0,0-1 0,-1 3 0,-4 5 0,-8-2 0,3 3 0,2 2 0,0 3 0,4 2 0,-1 2 0,-1 1 0,2 0 0,4 0 0,2 1 0,-1-1 0,2 1 0,-3-1 0,-4 0 0,-9 0 0,-4 0 0,-1 0 0,-1 0 0,5 0 0,1 0 0,2 0 0,-2 0 0,6 0 0,4 0 0,5 0 0,-2 0 0,3 0 0,-3 0 0,1 0 0,-3 0 0,2 0 0,2 0 0,3 0 0,1 0 0,3 0 0,-4 0 0,0 0 0,-4 0 0,0 0 0,-8 0 0,0 0 0,4 0 0,-3 0 0,-6 0 0,-8 0 0,-3 0 0,-5 0 0,-5 0 0,7 0 0,-2 0 0,2 0 0,4 0 0,2 0 0,7 0 0,-3 0 0,5 0 0,6 0 0,5 0 0,-1 0 0,-2 0 0,-3 0 0,-3 0 0,-3 0 0,4 0 0,-7 0 0,-6 0 0,-1 0 0,-6 5 0,-4 6 0,6-1 0,-2 0 0,4-2 0,1-3 0,3-2 0,7-1 0,-3-2 0,-20 0 0,-59 0 0,-70 0 0,13-1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2:46:04.42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8666.43945"/>
      <inkml:brushProperty name="anchorY" value="4694.26953"/>
      <inkml:brushProperty name="scaleFactor" value="0.5"/>
    </inkml:brush>
  </inkml:definitions>
  <inkml:trace contextRef="#ctx0" brushRef="#br0">0 0 24575,'0'0'0,"5"0"0,6 0 0,5 0 0,4 10 0,4 1 0,-4 5 0,1-1 0,1 7 0,1-3 0,-4 3 0,5 5 0,2 2 0,-4 6 0,0-5 0,-5-1 0,5 4 0,2-1 0,2-7 0,-5 0 0,1-7 0,0 6 0,0-6 0,-4 2 0,2 1 0,0 6 0,1 2 0,-3 1 0,1 5 0,-5 0 0,3-1 0,0-2 0,3-7 0,-3 3 0,2-6 0,0 0 0,-2 0 0,1 1 0,-4 0 0,1 7 0,8 6 0,3 0 0,-4 0 0,1-2 0,0 3 0,-4-2 0,0-2 0,1 3 0,1-6 0,-4-2 0,2-2 0,-5-1 0,-3-5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4T12:46:06.27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6385.72656"/>
      <inkml:brushProperty name="anchorY" value="2114.77075"/>
      <inkml:brushProperty name="scaleFactor" value="0.5"/>
    </inkml:brush>
  </inkml:definitions>
  <inkml:trace contextRef="#ctx0" brushRef="#br0">0 718 24575,'0'0'0,"4"0"0,13 0 0,4 0 0,5 0 0,2 0 0,6 0 0,-5 5 0,0 1 0,8-1 0,10 5 0,5 9 0,-1-1 0,-5-2 0,-6-3 0,-4-5 0,0 2 0,-2 3 0,-2-1 0,-3 3 0,5 7 0,-2-1 0,0-4 0,4-4 0,-7 1 0,4 2 0,-1-3 0,3-3 0,0-3 0,-1 3 0,-3-2 0,-1 3 0,-2-1 0,0-2 0,-2-2 0,0-3 0,-5-6 0,-6-7 0,-5-16 0,-4-5 0,-4-9 0,-1-1 0,-2-3 0,0-7 0,5-9 0,6 4 0,0 0 0,4 1 0,-1 2 0,3-5 0,2 5 0,2 1 0,-2 1 0,-4 0 0,1 5 0,-3 0 0,6 5 0,-1 4 0,-3 4 0,1 9 0,2 2 0,-2 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F699A-CC22-468A-B9B2-858B28F321B8}" type="datetimeFigureOut">
              <a:rPr lang="en-IE" smtClean="0"/>
              <a:t>09/07/2025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3E396-3009-44C5-8D74-6A4A6202FD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1472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06D61-C5ED-A047-B887-ADDAF667948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73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ab13eb1a3_1_4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6ab13eb1a3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b6a0a8c9f_0_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g36b6a0a8c9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ad875e709_2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36ad875e709_2_71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ad875e709_2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36ad875e709_2_7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ad875e709_2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36ad875e709_2_73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06D61-C5ED-A047-B887-ADDAF667948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47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ab13eb1a3_1_42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g36ab13eb1a3_1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6ab13eb1a3_1_50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36ab13eb1a3_1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ab13eb1a3_1_10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6ab13eb1a3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ab13eb1a3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36ab13eb1a3_1_13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06D61-C5ED-A047-B887-ADDAF667948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29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ab13eb1a3_1_1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36ab13eb1a3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ab13eb1a3_1_14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36ab13eb1a3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1" name="Google Shape;2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ab13eb1a3_1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6ab13eb1a3_1_43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6ab13eb1a3_1_41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g36ab13eb1a3_1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6ab13eb1a3_1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36ab13eb1a3_1_42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6ab13eb1a3_1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36ab13eb1a3_1_44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ab13eb1a3_1_21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36ab13eb1a3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06D61-C5ED-A047-B887-ADDAF667948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1692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6ab13eb1a3_1_22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36ab13eb1a3_1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6ab13eb1a3_1_22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6ab13eb1a3_1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6ab13eb1a3_1_23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36ab13eb1a3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6ab13eb1a3_1_24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36ab13eb1a3_1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6ab13eb1a3_1_24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36ab13eb1a3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ab13eb1a3_1_26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36ab13eb1a3_1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6ab13eb1a3_1_2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36ab13eb1a3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6ab13eb1a3_1_29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36ab13eb1a3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6ab13eb1a3_1_29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36ab13eb1a3_1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6ab13eb1a3_1_3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36ab13eb1a3_1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06D61-C5ED-A047-B887-ADDAF667948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4419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6ab13eb1a3_1_3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36ab13eb1a3_1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6ab13eb1a3_1_44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36ab13eb1a3_1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6ab13eb1a3_1_46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36ab13eb1a3_1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3d51b8f40b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33d51b8f4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6ab13eb1a3_1_46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36ab13eb1a3_1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6b09a2fb2f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6b09a2fb2f_8_0:notes"/>
          <p:cNvSpPr txBox="1">
            <a:spLocks noGrp="1"/>
          </p:cNvSpPr>
          <p:nvPr>
            <p:ph type="body" idx="1"/>
          </p:nvPr>
        </p:nvSpPr>
        <p:spPr>
          <a:xfrm>
            <a:off x="673575" y="4686493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3d516893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3d516893c3_1_0:notes"/>
          <p:cNvSpPr txBox="1">
            <a:spLocks noGrp="1"/>
          </p:cNvSpPr>
          <p:nvPr>
            <p:ph type="body" idx="1"/>
          </p:nvPr>
        </p:nvSpPr>
        <p:spPr>
          <a:xfrm>
            <a:off x="673575" y="4686493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3d516893c3_1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3d516893c3_1_451:notes"/>
          <p:cNvSpPr txBox="1">
            <a:spLocks noGrp="1"/>
          </p:cNvSpPr>
          <p:nvPr>
            <p:ph type="body" idx="1"/>
          </p:nvPr>
        </p:nvSpPr>
        <p:spPr>
          <a:xfrm>
            <a:off x="673575" y="4686493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3d516893c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3d516893c3_1_18:notes"/>
          <p:cNvSpPr txBox="1">
            <a:spLocks noGrp="1"/>
          </p:cNvSpPr>
          <p:nvPr>
            <p:ph type="body" idx="1"/>
          </p:nvPr>
        </p:nvSpPr>
        <p:spPr>
          <a:xfrm>
            <a:off x="673575" y="4686493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6b6a0a8c9f_0_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0" name="Google Shape;590;g36b6a0a8c9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1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6ab13eb1a3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6ab13eb1a3_1_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09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7CF7B-F474-7C42-BB03-117702B9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434165-2BB7-E44D-942F-0E3BC9056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8AA07-AC09-AD49-821D-E6F00757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510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7EC5FA3-F8AD-5D45-BBF4-DBA25A4B8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104722-E0EA-0440-8717-FE5DAA535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8C350B-5FA5-BD47-A1F0-18699D56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9191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52B34-1E31-612B-1983-7191452CE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93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DB4CF5-5484-A619-F693-513370F88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522284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415600" y="2435200"/>
            <a:ext cx="11360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491400" y="3533967"/>
            <a:ext cx="11360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734" y="5868033"/>
            <a:ext cx="1544935" cy="3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9"/>
          <p:cNvPicPr preferRelativeResize="0"/>
          <p:nvPr/>
        </p:nvPicPr>
        <p:blipFill rotWithShape="1">
          <a:blip r:embed="rId4">
            <a:alphaModFix/>
          </a:blip>
          <a:srcRect b="27682"/>
          <a:stretch/>
        </p:blipFill>
        <p:spPr>
          <a:xfrm>
            <a:off x="10756076" y="5668869"/>
            <a:ext cx="1143400" cy="80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427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: 1 column 1 image" type="twoColTx">
  <p:cSld name="Title: 1 column 1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﹣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﹣"/>
              <a:defRPr sz="1600"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" name="Google Shape;21;p20"/>
          <p:cNvSpPr txBox="1">
            <a:spLocks noGrp="1"/>
          </p:cNvSpPr>
          <p:nvPr>
            <p:ph type="title" idx="2"/>
          </p:nvPr>
        </p:nvSpPr>
        <p:spPr>
          <a:xfrm>
            <a:off x="354000" y="6364900"/>
            <a:ext cx="5393600" cy="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C55"/>
              </a:buClr>
              <a:buSzPts val="800"/>
              <a:buNone/>
              <a:defRPr sz="1067">
                <a:solidFill>
                  <a:srgbClr val="FE2C5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53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8958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﹣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﹣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﹣"/>
              <a:defRPr sz="1600"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" name="Google Shape;28;p22"/>
          <p:cNvSpPr txBox="1">
            <a:spLocks noGrp="1"/>
          </p:cNvSpPr>
          <p:nvPr>
            <p:ph type="title" idx="2"/>
          </p:nvPr>
        </p:nvSpPr>
        <p:spPr>
          <a:xfrm>
            <a:off x="354000" y="6364900"/>
            <a:ext cx="5393600" cy="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C55"/>
              </a:buClr>
              <a:buSzPts val="800"/>
              <a:buNone/>
              <a:defRPr sz="1067">
                <a:solidFill>
                  <a:srgbClr val="FE2C5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24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nd Supporting">
  <p:cSld name="Quote and Supporting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﹣"/>
              <a:defRPr sz="1467"/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Char char="﹣"/>
              <a:defRPr sz="1467"/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Char char="﹣"/>
              <a:defRPr sz="1467"/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Char char="﹣"/>
              <a:defRPr sz="1467"/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Char char="﹣"/>
              <a:defRPr sz="1467"/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Char char="﹣"/>
              <a:defRPr sz="1467"/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Char char="﹣"/>
              <a:defRPr sz="1467"/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Char char="﹣"/>
              <a:defRPr sz="1467"/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Char char="﹣"/>
              <a:defRPr sz="1467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354000" y="2440800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5" name="Google Shape;35;p23"/>
          <p:cNvSpPr txBox="1">
            <a:spLocks noGrp="1"/>
          </p:cNvSpPr>
          <p:nvPr>
            <p:ph type="title" idx="2"/>
          </p:nvPr>
        </p:nvSpPr>
        <p:spPr>
          <a:xfrm>
            <a:off x="354000" y="6364900"/>
            <a:ext cx="5393600" cy="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2C55"/>
              </a:buClr>
              <a:buSzPts val="800"/>
              <a:buNone/>
              <a:defRPr sz="1067">
                <a:solidFill>
                  <a:srgbClr val="FE2C5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521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﹣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﹣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﹣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﹣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﹣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﹣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﹣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﹣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﹣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2116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bg>
      <p:bgPr>
        <a:solidFill>
          <a:srgbClr val="E06666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2" name="Google Shape;42;p25"/>
          <p:cNvSpPr txBox="1"/>
          <p:nvPr/>
        </p:nvSpPr>
        <p:spPr>
          <a:xfrm>
            <a:off x="1045667" y="1050200"/>
            <a:ext cx="6192400" cy="4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64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PLEASE READ:</a:t>
            </a:r>
            <a:endParaRPr sz="64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This document is intended 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be a template only.  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use and edit this template, 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Please go to the top left corner </a:t>
            </a:r>
            <a:b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of your browser and click </a:t>
            </a:r>
            <a:b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"File" &gt; "Make a Copy"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Then delete this slide in the updated copy.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3" name="Google Shape;4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56215" y="1353000"/>
            <a:ext cx="1662300" cy="41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40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7301D7-E59A-4B47-AD17-0000B17D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9570E-E78B-974F-A160-C0DF7D8B1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85320D-88D7-024E-92D3-427F7390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53838-B7FD-D740-8BDA-FC99C52B96E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2006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 and body 1 2"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26"/>
          <p:cNvGrpSpPr/>
          <p:nvPr/>
        </p:nvGrpSpPr>
        <p:grpSpPr>
          <a:xfrm>
            <a:off x="11671133" y="252635"/>
            <a:ext cx="431867" cy="6446632"/>
            <a:chOff x="8753350" y="189476"/>
            <a:chExt cx="323900" cy="4834974"/>
          </a:xfrm>
        </p:grpSpPr>
        <p:sp>
          <p:nvSpPr>
            <p:cNvPr id="47" name="Google Shape;47;p26"/>
            <p:cNvSpPr txBox="1"/>
            <p:nvPr/>
          </p:nvSpPr>
          <p:spPr>
            <a:xfrm>
              <a:off x="8753350" y="4747850"/>
              <a:ext cx="282300" cy="27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fld id="{00000000-1234-1234-1234-123412341234}" type="slidenum">
                <a:rPr lang="en"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t>‹#›</a:t>
              </a:fld>
              <a:endPara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" name="Google Shape;48;p26"/>
            <p:cNvPicPr preferRelativeResize="0"/>
            <p:nvPr/>
          </p:nvPicPr>
          <p:blipFill rotWithShape="1">
            <a:blip r:embed="rId3">
              <a:alphaModFix/>
            </a:blip>
            <a:srcRect l="25825" t="16218" r="20032" b="13600"/>
            <a:stretch/>
          </p:blipFill>
          <p:spPr>
            <a:xfrm>
              <a:off x="8832939" y="189476"/>
              <a:ext cx="123121" cy="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26"/>
            <p:cNvSpPr txBox="1"/>
            <p:nvPr/>
          </p:nvSpPr>
          <p:spPr>
            <a:xfrm rot="-5400000">
              <a:off x="7377900" y="2439300"/>
              <a:ext cx="3133800" cy="26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933" b="1" i="0" u="none" strike="noStrike" cap="non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 O N F I D E N T I A L   &amp;    P R O P R I E T A R Y </a:t>
              </a:r>
              <a:endParaRPr sz="933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1071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 1 1">
  <p:cSld name="Section header 2 1 1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0" y="-10367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5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53" name="Google Shape;53;p27"/>
          <p:cNvSpPr txBox="1"/>
          <p:nvPr/>
        </p:nvSpPr>
        <p:spPr>
          <a:xfrm>
            <a:off x="11671133" y="6330467"/>
            <a:ext cx="376400" cy="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77253" y="252635"/>
            <a:ext cx="164161" cy="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7"/>
          <p:cNvSpPr txBox="1"/>
          <p:nvPr/>
        </p:nvSpPr>
        <p:spPr>
          <a:xfrm rot="-5400000">
            <a:off x="9837200" y="3252400"/>
            <a:ext cx="4178400" cy="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Poppins"/>
              <a:buNone/>
            </a:pPr>
            <a:r>
              <a:rPr lang="en" sz="933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 O N F I D E N T I A L   &amp;    P R O P R I E T A R Y </a:t>
            </a:r>
            <a:endParaRPr sz="933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933" b="0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743685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112966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867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" name="Google Shape;58;p28"/>
          <p:cNvSpPr txBox="1">
            <a:spLocks noGrp="1"/>
          </p:cNvSpPr>
          <p:nvPr>
            <p:ph type="sldNum" idx="2"/>
          </p:nvPr>
        </p:nvSpPr>
        <p:spPr>
          <a:xfrm>
            <a:off x="112966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9" name="Google Shape;59;p28"/>
          <p:cNvSpPr txBox="1"/>
          <p:nvPr/>
        </p:nvSpPr>
        <p:spPr>
          <a:xfrm rot="-5400000">
            <a:off x="9043463" y="3296635"/>
            <a:ext cx="568560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 O N F I D E N T I A L   &amp;    P R O P R I E T A R Y </a:t>
            </a:r>
            <a:endParaRPr sz="8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0" name="Google Shape;60;p28" descr="TikTok-logo-CMYK-Horizontal-white-simplified.png"/>
          <p:cNvPicPr preferRelativeResize="0"/>
          <p:nvPr/>
        </p:nvPicPr>
        <p:blipFill rotWithShape="1">
          <a:blip r:embed="rId2">
            <a:alphaModFix/>
          </a:blip>
          <a:srcRect l="12569" t="25240" r="69425" b="25240"/>
          <a:stretch/>
        </p:blipFill>
        <p:spPr>
          <a:xfrm>
            <a:off x="11751907" y="222773"/>
            <a:ext cx="202333" cy="231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742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Title Right (Black)">
  <p:cSld name="Body - Title Right (Black)"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3d516893c3_1_409"/>
          <p:cNvSpPr txBox="1">
            <a:spLocks noGrp="1"/>
          </p:cNvSpPr>
          <p:nvPr>
            <p:ph type="title"/>
          </p:nvPr>
        </p:nvSpPr>
        <p:spPr>
          <a:xfrm>
            <a:off x="508767" y="1776067"/>
            <a:ext cx="3700400" cy="3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g33d516893c3_1_409"/>
          <p:cNvSpPr txBox="1">
            <a:spLocks noGrp="1"/>
          </p:cNvSpPr>
          <p:nvPr>
            <p:ph type="sldNum" idx="12"/>
          </p:nvPr>
        </p:nvSpPr>
        <p:spPr>
          <a:xfrm>
            <a:off x="11296611" y="633318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4" name="Google Shape;64;g33d516893c3_1_409"/>
          <p:cNvSpPr txBox="1"/>
          <p:nvPr/>
        </p:nvSpPr>
        <p:spPr>
          <a:xfrm rot="-5400000">
            <a:off x="9043463" y="3296635"/>
            <a:ext cx="568560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 O N F I D E N T I A L   &amp;    P R O P R I E T A R Y </a:t>
            </a:r>
            <a:endParaRPr sz="8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" name="Google Shape;65;g33d516893c3_1_409" descr="TikTok-logo-CMYK-Horizontal-white-simplified.png"/>
          <p:cNvPicPr preferRelativeResize="0"/>
          <p:nvPr/>
        </p:nvPicPr>
        <p:blipFill rotWithShape="1">
          <a:blip r:embed="rId2">
            <a:alphaModFix/>
          </a:blip>
          <a:srcRect l="12570" t="25238" r="69425" b="25243"/>
          <a:stretch/>
        </p:blipFill>
        <p:spPr>
          <a:xfrm>
            <a:off x="11751908" y="222772"/>
            <a:ext cx="202337" cy="231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96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8EE65-5192-7344-936F-B816E417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8055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A1B5E1-4516-5644-86E8-A086E4AF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68522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90479-5785-8E4C-A654-7758216A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64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65BD4-846F-9044-A52B-8CA0C34E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EDE851-AA43-8449-98DE-4AB077682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106B0C-7927-0F4B-8BB6-E2553915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2073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2A6E4-0C80-F24C-A746-6FAB02AA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E98B38-3523-BD47-A4E5-8A4CD2404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1F0A69-B492-9746-89C2-9A709BBCD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16C34F-ED58-E441-9FA5-99D91F06B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F3CAC2D-ACCA-1F43-A5E6-7340B3AFB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B241ED-8D15-C740-978C-F9E01498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72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B0336-0244-B24A-9CA8-B0717C7C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B97ECF-74A9-6048-BB27-17516545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632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579595-C419-104C-B06A-3561F7E3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28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37857-7BE8-154D-A8BC-6A4BF750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6099D-8B33-064E-B220-C0C02EB66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F7608B-AF89-1D4B-8942-E08E89652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8373C1-48CB-1946-8ED7-E7E3B8194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24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81F24-FA7E-C74E-9AC6-7572C7DE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628B2D-2082-B04E-BE79-172CBB792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FA1769-421D-B446-B2BA-DB74A8DE8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31ECB7-6BBC-274D-BF63-D21E0343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587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9D15613-9A31-524C-8E36-1EADC10E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717D8A-6942-5149-8A00-A99CD5B23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358C5C-ECB2-4442-AC84-134C41D3F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34431-8D90-B749-AA7E-B3567C5732B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226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None/>
              <a:defRPr sz="2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﹣"/>
              <a:defRPr sz="18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400"/>
              <a:buFont typeface="Proxima Nova"/>
              <a:buChar char="﹣"/>
              <a:defRPr sz="1400" b="0" i="0" u="none" strike="noStrike" cap="none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9;p18"/>
          <p:cNvSpPr/>
          <p:nvPr/>
        </p:nvSpPr>
        <p:spPr>
          <a:xfrm>
            <a:off x="0" y="100"/>
            <a:ext cx="79600" cy="6858000"/>
          </a:xfrm>
          <a:prstGeom prst="rect">
            <a:avLst/>
          </a:prstGeom>
          <a:solidFill>
            <a:srgbClr val="25F4E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8"/>
          <p:cNvSpPr/>
          <p:nvPr/>
        </p:nvSpPr>
        <p:spPr>
          <a:xfrm>
            <a:off x="12123487" y="100"/>
            <a:ext cx="79600" cy="6858000"/>
          </a:xfrm>
          <a:prstGeom prst="rect">
            <a:avLst/>
          </a:prstGeom>
          <a:solidFill>
            <a:srgbClr val="FE2C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2560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customXml" Target="../ink/ink2.xml"/><Relationship Id="rId4" Type="http://schemas.openxmlformats.org/officeDocument/2006/relationships/image" Target="../media/image80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EC-DMA@ec.europa.e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C-DMA@ec.europa.e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o.com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3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73065" y="4697735"/>
            <a:ext cx="3912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en-IE" sz="24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  <a:p>
            <a:pPr defTabSz="914377"/>
            <a:endParaRPr lang="en-IE" sz="24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  <a:p>
            <a:pPr defTabSz="914377"/>
            <a:r>
              <a:rPr lang="fr-BE" sz="2400" b="1" dirty="0">
                <a:latin typeface="Calibri" panose="020F0502020204030204"/>
                <a:cs typeface="Arial"/>
                <a:sym typeface="Arial"/>
              </a:rPr>
              <a:t> </a:t>
            </a:r>
            <a:r>
              <a:rPr lang="fr-BE" sz="2400" b="1" dirty="0">
                <a:solidFill>
                  <a:schemeClr val="bg1"/>
                </a:solidFill>
                <a:latin typeface="Calibri" panose="020F0502020204030204"/>
                <a:cs typeface="Arial"/>
                <a:sym typeface="Arial"/>
              </a:rPr>
              <a:t>Brussels, 2 July 2025</a:t>
            </a:r>
            <a:endParaRPr lang="en-GB" sz="2400" dirty="0">
              <a:highlight>
                <a:srgbClr val="FFFF00"/>
              </a:highlight>
              <a:latin typeface="Calibri" panose="020F0502020204030204"/>
              <a:cs typeface="Arial"/>
              <a:sym typeface="Arial"/>
            </a:endParaRPr>
          </a:p>
          <a:p>
            <a:pPr defTabSz="914377"/>
            <a:endParaRPr lang="en-US" sz="24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03B268-675B-6538-CD54-C65D5910936E}"/>
              </a:ext>
            </a:extLst>
          </p:cNvPr>
          <p:cNvSpPr txBox="1">
            <a:spLocks/>
          </p:cNvSpPr>
          <p:nvPr/>
        </p:nvSpPr>
        <p:spPr>
          <a:xfrm>
            <a:off x="1554823" y="2668248"/>
            <a:ext cx="3099371" cy="1759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Bef>
                <a:spcPts val="1800"/>
              </a:spcBef>
              <a:spcAft>
                <a:spcPts val="1800"/>
              </a:spcAft>
            </a:pPr>
            <a:r>
              <a:rPr lang="en-GB" sz="40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DMA Enforcement Workshops</a:t>
            </a:r>
            <a:br>
              <a:rPr lang="en-GB" sz="6000" b="1" dirty="0">
                <a:solidFill>
                  <a:prstClr val="white"/>
                </a:solidFill>
                <a:latin typeface="Calibri" panose="020F0502020204030204"/>
                <a:sym typeface="Arial"/>
              </a:rPr>
            </a:br>
            <a:b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sym typeface="Arial"/>
              </a:rPr>
            </a:br>
            <a:endParaRPr lang="en-IE" sz="1800" dirty="0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1F85C-F30B-BC58-C37B-E1DED1DE141C}"/>
              </a:ext>
            </a:extLst>
          </p:cNvPr>
          <p:cNvSpPr txBox="1">
            <a:spLocks/>
          </p:cNvSpPr>
          <p:nvPr/>
        </p:nvSpPr>
        <p:spPr>
          <a:xfrm>
            <a:off x="1554823" y="4591397"/>
            <a:ext cx="3520612" cy="730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spcBef>
                <a:spcPts val="1800"/>
              </a:spcBef>
              <a:spcAft>
                <a:spcPts val="1800"/>
              </a:spcAft>
            </a:pPr>
            <a:r>
              <a:rPr lang="en-GB" b="1" dirty="0">
                <a:solidFill>
                  <a:schemeClr val="bg1"/>
                </a:solidFill>
                <a:latin typeface="Calibri" panose="020F0502020204030204"/>
                <a:sym typeface="Arial"/>
              </a:rPr>
              <a:t>ByteDance</a:t>
            </a:r>
            <a:br>
              <a:rPr lang="en-GB" sz="2800" b="1" dirty="0">
                <a:solidFill>
                  <a:prstClr val="white"/>
                </a:solidFill>
                <a:latin typeface="Calibri" panose="020F0502020204030204"/>
                <a:sym typeface="Arial"/>
              </a:rPr>
            </a:br>
            <a:b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sym typeface="Arial"/>
              </a:rPr>
            </a:br>
            <a:endParaRPr lang="en-IE" sz="1800" dirty="0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92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2D07F-7226-FE40-3A98-349C8121B1BC}"/>
              </a:ext>
            </a:extLst>
          </p:cNvPr>
          <p:cNvSpPr txBox="1">
            <a:spLocks/>
          </p:cNvSpPr>
          <p:nvPr/>
        </p:nvSpPr>
        <p:spPr>
          <a:xfrm>
            <a:off x="592095" y="139899"/>
            <a:ext cx="121348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400" b="1" u="sng" dirty="0">
                <a:solidFill>
                  <a:srgbClr val="2038A5"/>
                </a:solidFill>
              </a:rPr>
              <a:t>Regulatory dialogue</a:t>
            </a:r>
            <a:endParaRPr lang="en-IE" b="1" dirty="0">
              <a:solidFill>
                <a:srgbClr val="2038A5"/>
              </a:solidFill>
              <a:latin typeface="+mn-l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92FBA2A-353F-EF3B-4A18-0F467F16C887}"/>
              </a:ext>
            </a:extLst>
          </p:cNvPr>
          <p:cNvGraphicFramePr/>
          <p:nvPr/>
        </p:nvGraphicFramePr>
        <p:xfrm>
          <a:off x="2032000" y="11863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402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7885-634B-9379-DDE5-067C008F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/>
              </a:rPr>
              <a:t>Data combination and cross-use</a:t>
            </a:r>
            <a:endParaRPr lang="en-IE" b="1" dirty="0">
              <a:solidFill>
                <a:srgbClr val="0070C0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A5D17-68C1-7FE2-1370-490DA6CC8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>
            <a:normAutofit lnSpcReduction="10000"/>
          </a:bodyPr>
          <a:lstStyle/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2038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objectives – explicit consent to data processing - Article 5(2) DMA</a:t>
            </a:r>
          </a:p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2038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0" i="0" dirty="0">
                <a:effectLst/>
                <a:latin typeface="Calibri (Body)"/>
              </a:rPr>
              <a:t>Article 5(2) DMA mandates that gatekeepers must obtain </a:t>
            </a:r>
            <a:r>
              <a:rPr lang="en-US" sz="2000" b="0" i="0" u="sng" dirty="0">
                <a:effectLst/>
                <a:latin typeface="Calibri (Body)"/>
              </a:rPr>
              <a:t>explicit and valid user consent before combining or cross-using personal data </a:t>
            </a:r>
            <a:r>
              <a:rPr lang="en-US" sz="2000" u="sng" dirty="0">
                <a:latin typeface="Calibri (Body)"/>
              </a:rPr>
              <a:t>from</a:t>
            </a:r>
            <a:r>
              <a:rPr lang="en-US" sz="2000" b="0" i="0" u="sng" dirty="0">
                <a:effectLst/>
                <a:latin typeface="Calibri (Body)"/>
              </a:rPr>
              <a:t> their core platform services and other third-party services.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0" i="0" dirty="0">
                <a:effectLst/>
                <a:latin typeface="Calibri (Body)"/>
              </a:rPr>
              <a:t>This </a:t>
            </a:r>
            <a:r>
              <a:rPr lang="en-US" sz="2000" i="0" dirty="0">
                <a:effectLst/>
                <a:latin typeface="Calibri (Body)"/>
              </a:rPr>
              <a:t>emphasizes</a:t>
            </a:r>
            <a:r>
              <a:rPr lang="en-US" sz="2000" b="0" i="0" dirty="0">
                <a:effectLst/>
                <a:latin typeface="Calibri (Body)"/>
              </a:rPr>
              <a:t> the importance of </a:t>
            </a:r>
            <a:r>
              <a:rPr lang="en-US" sz="2000" b="0" i="0" u="sng" dirty="0">
                <a:effectLst/>
                <a:latin typeface="Calibri (Body)"/>
              </a:rPr>
              <a:t>free, informed, and specific consent</a:t>
            </a:r>
            <a:r>
              <a:rPr lang="en-US" sz="2000" b="0" i="0" dirty="0">
                <a:effectLst/>
                <a:latin typeface="Calibri (Body)"/>
              </a:rPr>
              <a:t> from users regarding how their</a:t>
            </a:r>
            <a:r>
              <a:rPr lang="en-US" sz="2000" dirty="0">
                <a:latin typeface="Calibri (Body)"/>
              </a:rPr>
              <a:t> personal</a:t>
            </a:r>
            <a:r>
              <a:rPr lang="en-US" sz="2000" b="0" i="0" dirty="0">
                <a:effectLst/>
                <a:latin typeface="Calibri (Body)"/>
              </a:rPr>
              <a:t> data </a:t>
            </a:r>
            <a:r>
              <a:rPr lang="en-US" sz="2000" dirty="0">
                <a:latin typeface="Calibri (Body)"/>
              </a:rPr>
              <a:t>are</a:t>
            </a:r>
            <a:r>
              <a:rPr lang="en-US" sz="2000" b="0" i="0" dirty="0">
                <a:effectLst/>
                <a:latin typeface="Calibri (Body)"/>
              </a:rPr>
              <a:t> processed and used.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0" i="0" dirty="0">
                <a:effectLst/>
                <a:latin typeface="Calibri (Body)"/>
              </a:rPr>
              <a:t>Article 5(2) DMA frames these requirements within the broader objectives of </a:t>
            </a:r>
            <a:r>
              <a:rPr lang="en-US" sz="2000" b="0" i="0" u="sng" dirty="0">
                <a:effectLst/>
                <a:latin typeface="Calibri (Body)"/>
              </a:rPr>
              <a:t>enhancing contestability and fairness of digital markets, prevent gatekeepers’ advantages stemming from the accumulation of data and ensuring that users control over how their personal data are processed and used.</a:t>
            </a:r>
          </a:p>
          <a:p>
            <a:pPr marL="0" indent="0">
              <a:buNone/>
            </a:pPr>
            <a:endParaRPr lang="en-US" dirty="0"/>
          </a:p>
          <a:p>
            <a:endParaRPr lang="en-I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4880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7885-634B-9379-DDE5-067C008F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/>
              </a:rPr>
              <a:t>Data combination and cross-use</a:t>
            </a:r>
            <a:endParaRPr lang="en-IE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A5D17-68C1-7FE2-1370-490DA6CC8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2038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areas of regulatory dialogue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38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Article 5(2) DMA</a:t>
            </a:r>
          </a:p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2038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20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Improving the design and granularity of the consent screen prompt;</a:t>
            </a:r>
            <a:endParaRPr lang="en-US" sz="2000" strike="sngStrike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Identifying potential data combination scenarios subject to the DMA consent mechanism for TikTok’s recently launched services</a:t>
            </a:r>
            <a:r>
              <a:rPr lang="en-US" sz="20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(TikTok Shop and TikTok Studio);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20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Understanding the impact of AI-powered tools developed by ByteDance on Article 5(2) DMA compliance.</a:t>
            </a:r>
            <a:endParaRPr lang="en-IE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dirty="0"/>
          </a:p>
          <a:p>
            <a:endParaRPr lang="en-I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8530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2D07F-7226-FE40-3A98-349C8121B1BC}"/>
              </a:ext>
            </a:extLst>
          </p:cNvPr>
          <p:cNvSpPr txBox="1">
            <a:spLocks/>
          </p:cNvSpPr>
          <p:nvPr/>
        </p:nvSpPr>
        <p:spPr>
          <a:xfrm>
            <a:off x="334920" y="104400"/>
            <a:ext cx="121348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2038A5"/>
                </a:solidFill>
                <a:latin typeface="+mn-lt"/>
              </a:rPr>
              <a:t>Articles 6(9) and 6(10): Data portability and data access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359FFC-8E24-567E-C24B-CB42DFA60C03}"/>
              </a:ext>
            </a:extLst>
          </p:cNvPr>
          <p:cNvSpPr/>
          <p:nvPr/>
        </p:nvSpPr>
        <p:spPr>
          <a:xfrm>
            <a:off x="3922570" y="1429963"/>
            <a:ext cx="4346859" cy="847538"/>
          </a:xfrm>
          <a:prstGeom prst="roundRect">
            <a:avLst/>
          </a:prstGeom>
          <a:solidFill>
            <a:srgbClr val="6373B0"/>
          </a:solidFill>
          <a:ln>
            <a:solidFill>
              <a:srgbClr val="6373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Gatekeeper CPS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AAF94F-68EB-CE26-87DE-E6072DF1B34C}"/>
              </a:ext>
            </a:extLst>
          </p:cNvPr>
          <p:cNvSpPr/>
          <p:nvPr/>
        </p:nvSpPr>
        <p:spPr>
          <a:xfrm>
            <a:off x="539466" y="3331507"/>
            <a:ext cx="3851559" cy="1000313"/>
          </a:xfrm>
          <a:prstGeom prst="roundRect">
            <a:avLst/>
          </a:prstGeom>
          <a:solidFill>
            <a:srgbClr val="ED8D2F"/>
          </a:solidFill>
          <a:ln>
            <a:solidFill>
              <a:srgbClr val="ED8D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End users’ data portability</a:t>
            </a:r>
          </a:p>
          <a:p>
            <a:pPr algn="ctr"/>
            <a:r>
              <a:rPr lang="en-US" sz="2000" b="1" dirty="0"/>
              <a:t>Article 6(9)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F0EA05-59F9-C784-AAFD-B10D06CEC070}"/>
              </a:ext>
            </a:extLst>
          </p:cNvPr>
          <p:cNvSpPr/>
          <p:nvPr/>
        </p:nvSpPr>
        <p:spPr>
          <a:xfrm>
            <a:off x="3213735" y="5336985"/>
            <a:ext cx="5764527" cy="1000313"/>
          </a:xfrm>
          <a:prstGeom prst="roundRect">
            <a:avLst/>
          </a:prstGeom>
          <a:solidFill>
            <a:schemeClr val="accent3"/>
          </a:solidFill>
          <a:ln>
            <a:solidFill>
              <a:srgbClr val="1EC0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Authorised third parties</a:t>
            </a:r>
            <a:endParaRPr lang="en-IE" sz="2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A7B94-DCDF-674A-1B31-DDAB30DFE416}"/>
              </a:ext>
            </a:extLst>
          </p:cNvPr>
          <p:cNvSpPr/>
          <p:nvPr/>
        </p:nvSpPr>
        <p:spPr>
          <a:xfrm>
            <a:off x="7800975" y="3331506"/>
            <a:ext cx="3851559" cy="1000313"/>
          </a:xfrm>
          <a:prstGeom prst="roundRect">
            <a:avLst/>
          </a:prstGeom>
          <a:solidFill>
            <a:srgbClr val="559FD1"/>
          </a:solidFill>
          <a:ln>
            <a:solidFill>
              <a:srgbClr val="559F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Business users’ data access</a:t>
            </a:r>
          </a:p>
          <a:p>
            <a:pPr algn="ctr"/>
            <a:r>
              <a:rPr lang="en-US" sz="2000" b="1" dirty="0"/>
              <a:t>Article 6(10)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21F858F-20D5-253C-DF3A-B94D8252B206}"/>
              </a:ext>
            </a:extLst>
          </p:cNvPr>
          <p:cNvSpPr/>
          <p:nvPr/>
        </p:nvSpPr>
        <p:spPr>
          <a:xfrm>
            <a:off x="5029199" y="2498162"/>
            <a:ext cx="397931" cy="2667000"/>
          </a:xfrm>
          <a:prstGeom prst="downArrow">
            <a:avLst/>
          </a:prstGeom>
          <a:solidFill>
            <a:srgbClr val="ED8D2F"/>
          </a:solidFill>
          <a:ln>
            <a:solidFill>
              <a:srgbClr val="ED8D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ACEDFE1-6A71-F25E-EE38-5DF951C78D74}"/>
              </a:ext>
            </a:extLst>
          </p:cNvPr>
          <p:cNvSpPr/>
          <p:nvPr/>
        </p:nvSpPr>
        <p:spPr>
          <a:xfrm>
            <a:off x="6764869" y="2498162"/>
            <a:ext cx="397931" cy="2667000"/>
          </a:xfrm>
          <a:prstGeom prst="downArrow">
            <a:avLst/>
          </a:prstGeom>
          <a:solidFill>
            <a:srgbClr val="559FD1"/>
          </a:solidFill>
          <a:ln>
            <a:solidFill>
              <a:srgbClr val="559F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CF608D1-0317-0179-D6C1-117CF53951AE}"/>
              </a:ext>
            </a:extLst>
          </p:cNvPr>
          <p:cNvSpPr/>
          <p:nvPr/>
        </p:nvSpPr>
        <p:spPr>
          <a:xfrm rot="2353609">
            <a:off x="3355913" y="2392470"/>
            <a:ext cx="390525" cy="919233"/>
          </a:xfrm>
          <a:prstGeom prst="downArrow">
            <a:avLst/>
          </a:prstGeom>
          <a:solidFill>
            <a:srgbClr val="ED8D2F"/>
          </a:solidFill>
          <a:ln>
            <a:solidFill>
              <a:srgbClr val="ED8D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B0CCB05-8770-3391-2E88-46A899396978}"/>
              </a:ext>
            </a:extLst>
          </p:cNvPr>
          <p:cNvSpPr/>
          <p:nvPr/>
        </p:nvSpPr>
        <p:spPr>
          <a:xfrm rot="19246391" flipH="1">
            <a:off x="8445562" y="2392185"/>
            <a:ext cx="390525" cy="919233"/>
          </a:xfrm>
          <a:prstGeom prst="downArrow">
            <a:avLst/>
          </a:prstGeom>
          <a:solidFill>
            <a:srgbClr val="559FD1"/>
          </a:solidFill>
          <a:ln>
            <a:solidFill>
              <a:srgbClr val="559F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904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2D07F-7226-FE40-3A98-349C8121B1BC}"/>
              </a:ext>
            </a:extLst>
          </p:cNvPr>
          <p:cNvSpPr txBox="1">
            <a:spLocks/>
          </p:cNvSpPr>
          <p:nvPr/>
        </p:nvSpPr>
        <p:spPr>
          <a:xfrm>
            <a:off x="334920" y="104400"/>
            <a:ext cx="121348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2038A5"/>
                </a:solidFill>
                <a:latin typeface="+mn-lt"/>
              </a:rPr>
              <a:t>Focus of the regulatory dialogue – end user data portability (Art. 6(9))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359FFC-8E24-567E-C24B-CB42DFA60C03}"/>
              </a:ext>
            </a:extLst>
          </p:cNvPr>
          <p:cNvSpPr/>
          <p:nvPr/>
        </p:nvSpPr>
        <p:spPr>
          <a:xfrm>
            <a:off x="215616" y="1571812"/>
            <a:ext cx="5764527" cy="2419351"/>
          </a:xfrm>
          <a:prstGeom prst="roundRect">
            <a:avLst/>
          </a:prstGeom>
          <a:solidFill>
            <a:srgbClr val="559FD1"/>
          </a:solidFill>
          <a:ln>
            <a:solidFill>
              <a:srgbClr val="559F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Clarity of compliance solution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AAF94F-68EB-CE26-87DE-E6072DF1B34C}"/>
              </a:ext>
            </a:extLst>
          </p:cNvPr>
          <p:cNvSpPr/>
          <p:nvPr/>
        </p:nvSpPr>
        <p:spPr>
          <a:xfrm>
            <a:off x="6211857" y="1571811"/>
            <a:ext cx="5764527" cy="2419351"/>
          </a:xfrm>
          <a:prstGeom prst="roundRect">
            <a:avLst/>
          </a:prstGeom>
          <a:solidFill>
            <a:srgbClr val="6373B0"/>
          </a:solidFill>
          <a:ln>
            <a:solidFill>
              <a:srgbClr val="6373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Granularity of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A7B94-DCDF-674A-1B31-DDAB30DFE416}"/>
              </a:ext>
            </a:extLst>
          </p:cNvPr>
          <p:cNvSpPr/>
          <p:nvPr/>
        </p:nvSpPr>
        <p:spPr>
          <a:xfrm>
            <a:off x="3213736" y="4133010"/>
            <a:ext cx="5764527" cy="2419351"/>
          </a:xfrm>
          <a:prstGeom prst="roundRect">
            <a:avLst/>
          </a:prstGeom>
          <a:solidFill>
            <a:srgbClr val="6373B0"/>
          </a:solidFill>
          <a:ln>
            <a:solidFill>
              <a:srgbClr val="6373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Ease of use of and timeframe of compliance solution</a:t>
            </a:r>
          </a:p>
        </p:txBody>
      </p:sp>
    </p:spTree>
    <p:extLst>
      <p:ext uri="{BB962C8B-B14F-4D97-AF65-F5344CB8AC3E}">
        <p14:creationId xmlns:p14="http://schemas.microsoft.com/office/powerpoint/2010/main" val="146902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2D07F-7226-FE40-3A98-349C8121B1BC}"/>
              </a:ext>
            </a:extLst>
          </p:cNvPr>
          <p:cNvSpPr txBox="1">
            <a:spLocks/>
          </p:cNvSpPr>
          <p:nvPr/>
        </p:nvSpPr>
        <p:spPr>
          <a:xfrm>
            <a:off x="334920" y="104400"/>
            <a:ext cx="121348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2038A5"/>
                </a:solidFill>
                <a:latin typeface="+mn-lt"/>
              </a:rPr>
              <a:t>Focus of the regulatory dialogue – end user data portability (Art. 6(10))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359FFC-8E24-567E-C24B-CB42DFA60C03}"/>
              </a:ext>
            </a:extLst>
          </p:cNvPr>
          <p:cNvSpPr/>
          <p:nvPr/>
        </p:nvSpPr>
        <p:spPr>
          <a:xfrm>
            <a:off x="334920" y="2219324"/>
            <a:ext cx="5764527" cy="2419351"/>
          </a:xfrm>
          <a:prstGeom prst="roundRect">
            <a:avLst/>
          </a:prstGeom>
          <a:solidFill>
            <a:srgbClr val="559FD1"/>
          </a:solidFill>
          <a:ln>
            <a:solidFill>
              <a:srgbClr val="559F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Clarity of compliance solution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4C05C2-DFDA-DF12-898C-5D0C58B710AE}"/>
              </a:ext>
            </a:extLst>
          </p:cNvPr>
          <p:cNvSpPr/>
          <p:nvPr/>
        </p:nvSpPr>
        <p:spPr>
          <a:xfrm>
            <a:off x="6096000" y="2219323"/>
            <a:ext cx="5764527" cy="2419351"/>
          </a:xfrm>
          <a:prstGeom prst="roundRect">
            <a:avLst/>
          </a:prstGeom>
          <a:solidFill>
            <a:srgbClr val="6373B0"/>
          </a:solidFill>
          <a:ln>
            <a:solidFill>
              <a:srgbClr val="6373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Breadth and granularity of data</a:t>
            </a:r>
          </a:p>
        </p:txBody>
      </p:sp>
    </p:spTree>
    <p:extLst>
      <p:ext uri="{BB962C8B-B14F-4D97-AF65-F5344CB8AC3E}">
        <p14:creationId xmlns:p14="http://schemas.microsoft.com/office/powerpoint/2010/main" val="282227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2D07F-7226-FE40-3A98-349C8121B1BC}"/>
              </a:ext>
            </a:extLst>
          </p:cNvPr>
          <p:cNvSpPr txBox="1">
            <a:spLocks/>
          </p:cNvSpPr>
          <p:nvPr/>
        </p:nvSpPr>
        <p:spPr>
          <a:xfrm>
            <a:off x="334920" y="104400"/>
            <a:ext cx="11694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2038A5"/>
                </a:solidFill>
                <a:latin typeface="+mn-lt"/>
              </a:rPr>
              <a:t>Article 6(12): FRAND access and alternative dispute resolution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B2B682B-8FF2-9794-F773-CBD7B1F7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94" y="1769328"/>
            <a:ext cx="11362012" cy="470807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i="0" dirty="0"/>
              <a:t>Gatekeeper obligation under Article 6(12) DMA:</a:t>
            </a:r>
          </a:p>
          <a:p>
            <a:pPr marL="446077" indent="-446077">
              <a:spcAft>
                <a:spcPts val="1200"/>
              </a:spcAft>
            </a:pPr>
            <a:r>
              <a:rPr lang="en-US" i="0" dirty="0"/>
              <a:t>App stores, search engines and </a:t>
            </a:r>
            <a:r>
              <a:rPr lang="en-US" i="0" u="sng" dirty="0"/>
              <a:t>social networks</a:t>
            </a:r>
          </a:p>
          <a:p>
            <a:pPr marL="446077" indent="-446077">
              <a:spcAft>
                <a:spcPts val="1200"/>
              </a:spcAft>
            </a:pPr>
            <a:r>
              <a:rPr lang="en-US" dirty="0"/>
              <a:t>Grant </a:t>
            </a:r>
            <a:r>
              <a:rPr lang="en-US" u="sng" dirty="0"/>
              <a:t>business users</a:t>
            </a:r>
            <a:r>
              <a:rPr lang="en-US" dirty="0"/>
              <a:t> of the platform </a:t>
            </a:r>
            <a:r>
              <a:rPr lang="en-US" b="1" dirty="0"/>
              <a:t>F</a:t>
            </a:r>
            <a:r>
              <a:rPr lang="en-US" dirty="0"/>
              <a:t>air, </a:t>
            </a:r>
            <a:r>
              <a:rPr lang="en-US" b="1" dirty="0"/>
              <a:t>R</a:t>
            </a:r>
            <a:r>
              <a:rPr lang="en-US" dirty="0"/>
              <a:t>easonable and </a:t>
            </a:r>
            <a:r>
              <a:rPr lang="en-US" b="1" dirty="0"/>
              <a:t>N</a:t>
            </a:r>
            <a:r>
              <a:rPr lang="en-US" dirty="0"/>
              <a:t>on-</a:t>
            </a:r>
            <a:r>
              <a:rPr lang="en-US" b="1" dirty="0"/>
              <a:t>D</a:t>
            </a:r>
            <a:r>
              <a:rPr lang="en-US" dirty="0"/>
              <a:t>iscriminatory (=FRAND) access</a:t>
            </a:r>
          </a:p>
          <a:p>
            <a:pPr marL="446077" indent="-446077">
              <a:spcAft>
                <a:spcPts val="1200"/>
              </a:spcAft>
            </a:pPr>
            <a:r>
              <a:rPr lang="en-US" i="0" u="sng" dirty="0"/>
              <a:t>Publish</a:t>
            </a:r>
            <a:r>
              <a:rPr lang="en-US" i="0" dirty="0"/>
              <a:t> and apply general conditions of access for business users, including alternative dispute settlement mechanism (</a:t>
            </a:r>
            <a:r>
              <a:rPr lang="en-US" i="0" u="sng" dirty="0"/>
              <a:t>ADSM</a:t>
            </a:r>
            <a:r>
              <a:rPr lang="en-US" i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5399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92D07F-7226-FE40-3A98-349C8121B1BC}"/>
              </a:ext>
            </a:extLst>
          </p:cNvPr>
          <p:cNvSpPr txBox="1">
            <a:spLocks/>
          </p:cNvSpPr>
          <p:nvPr/>
        </p:nvSpPr>
        <p:spPr>
          <a:xfrm>
            <a:off x="334920" y="104400"/>
            <a:ext cx="11694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2038A5"/>
                </a:solidFill>
                <a:latin typeface="+mn-lt"/>
              </a:rPr>
              <a:t>Result of dialogue with ByteDance: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B2B682B-8FF2-9794-F773-CBD7B1F7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94" y="1429963"/>
            <a:ext cx="11362012" cy="260332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en-US" i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1A84E-AB40-E7E8-E57B-062C01EBC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95" y="1453866"/>
            <a:ext cx="9291638" cy="2603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E11616-5635-15AB-8E46-927495B4856A}"/>
                  </a:ext>
                </a:extLst>
              </p14:cNvPr>
              <p14:cNvContentPartPr/>
              <p14:nvPr/>
            </p14:nvContentPartPr>
            <p14:xfrm>
              <a:off x="4153877" y="3599848"/>
              <a:ext cx="2088360" cy="359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E11616-5635-15AB-8E46-927495B485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4877" y="3591208"/>
                <a:ext cx="2106000" cy="37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9598A3B-A318-FB38-4D4A-7A79EB1AC788}"/>
              </a:ext>
            </a:extLst>
          </p:cNvPr>
          <p:cNvGrpSpPr/>
          <p:nvPr/>
        </p:nvGrpSpPr>
        <p:grpSpPr>
          <a:xfrm>
            <a:off x="6089597" y="4081528"/>
            <a:ext cx="528840" cy="509040"/>
            <a:chOff x="6089597" y="4081528"/>
            <a:chExt cx="528840" cy="509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36A2006-0EE5-CF8A-E6E1-F9FBB35C192B}"/>
                    </a:ext>
                  </a:extLst>
                </p14:cNvPr>
                <p14:cNvContentPartPr/>
                <p14:nvPr/>
              </p14:nvContentPartPr>
              <p14:xfrm>
                <a:off x="6089597" y="4081528"/>
                <a:ext cx="364320" cy="471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36A2006-0EE5-CF8A-E6E1-F9FBB35C192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80597" y="4072528"/>
                  <a:ext cx="38196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816D89A-B067-0A05-F3A4-AB34BA5C7E08}"/>
                    </a:ext>
                  </a:extLst>
                </p14:cNvPr>
                <p14:cNvContentPartPr/>
                <p14:nvPr/>
              </p14:nvContentPartPr>
              <p14:xfrm>
                <a:off x="6098957" y="4209688"/>
                <a:ext cx="519480" cy="380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816D89A-B067-0A05-F3A4-AB34BA5C7E0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89957" y="4201048"/>
                  <a:ext cx="537120" cy="398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06C8CFD-B020-7515-ACF2-530597C48DB8}"/>
              </a:ext>
            </a:extLst>
          </p:cNvPr>
          <p:cNvSpPr/>
          <p:nvPr/>
        </p:nvSpPr>
        <p:spPr>
          <a:xfrm>
            <a:off x="6182081" y="4703975"/>
            <a:ext cx="3602252" cy="10935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Currently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being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updated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to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reflect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discussions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EC DMA </a:t>
            </a:r>
            <a:r>
              <a:rPr lang="de-DE" dirty="0" err="1">
                <a:solidFill>
                  <a:schemeClr val="tx1"/>
                </a:solidFill>
              </a:rPr>
              <a:t>team</a:t>
            </a:r>
            <a:r>
              <a:rPr lang="de-DE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B71192-8265-D1FA-D395-A79D19B5B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045" y="4553128"/>
            <a:ext cx="12858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3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9A73-6435-EB43-CC27-DB8DE30D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T</a:t>
            </a:r>
            <a:r>
              <a:rPr lang="en-I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hank you!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AB1DE-ADAB-D714-E099-36564251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dirty="0"/>
              <a:t>… </a:t>
            </a:r>
            <a:r>
              <a:rPr lang="en-IE" sz="3600" dirty="0"/>
              <a:t>and keep in touch</a:t>
            </a:r>
            <a:r>
              <a:rPr lang="fr-BE" sz="3600" dirty="0"/>
              <a:t>:</a:t>
            </a:r>
          </a:p>
          <a:p>
            <a:endParaRPr lang="fr-BE" sz="3600" dirty="0"/>
          </a:p>
          <a:p>
            <a:endParaRPr lang="fr-BE" sz="3600" dirty="0"/>
          </a:p>
          <a:p>
            <a:pPr marL="0" indent="0" algn="ctr">
              <a:buNone/>
            </a:pPr>
            <a:r>
              <a:rPr lang="en-IE" sz="3600" dirty="0">
                <a:hlinkClick r:id="rId2"/>
              </a:rPr>
              <a:t>EC-DMA@ec.europa.eu</a:t>
            </a:r>
            <a:r>
              <a:rPr lang="en-IE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1070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62717-882B-4C15-8876-3E2BD56EA2A1}"/>
              </a:ext>
            </a:extLst>
          </p:cNvPr>
          <p:cNvSpPr txBox="1">
            <a:spLocks/>
          </p:cNvSpPr>
          <p:nvPr/>
        </p:nvSpPr>
        <p:spPr>
          <a:xfrm>
            <a:off x="6571357" y="1495465"/>
            <a:ext cx="56206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Presentation by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ByteDance on the main evolution and effects of the compliance measures </a:t>
            </a:r>
            <a:endParaRPr kumimoji="0" lang="da-DK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18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B8A901C1-307A-A6B4-0FD7-3109033E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324900"/>
            <a:ext cx="10515600" cy="1325563"/>
          </a:xfrm>
        </p:spPr>
        <p:txBody>
          <a:bodyPr/>
          <a:lstStyle/>
          <a:p>
            <a:r>
              <a:rPr lang="en-IE" b="1" dirty="0">
                <a:solidFill>
                  <a:schemeClr val="bg1"/>
                </a:solidFill>
                <a:latin typeface="+mn-lt"/>
              </a:rPr>
              <a:t>Regulatory landscape - Platforms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40F6CB7-D817-40D6-6BE0-5BA51DB458FD}"/>
              </a:ext>
            </a:extLst>
          </p:cNvPr>
          <p:cNvSpPr txBox="1">
            <a:spLocks/>
          </p:cNvSpPr>
          <p:nvPr/>
        </p:nvSpPr>
        <p:spPr>
          <a:xfrm>
            <a:off x="592095" y="104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de-D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Agenda (</a:t>
            </a:r>
            <a:r>
              <a:rPr lang="de-DE" b="1" dirty="0" err="1">
                <a:solidFill>
                  <a:srgbClr val="0070C0"/>
                </a:solidFill>
                <a:latin typeface="Calibri" panose="020F0502020204030204"/>
                <a:sym typeface="Arial"/>
              </a:rPr>
              <a:t>part</a:t>
            </a:r>
            <a:r>
              <a:rPr lang="de-D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 1)</a:t>
            </a:r>
            <a:endParaRPr lang="en-IE" b="1" dirty="0">
              <a:solidFill>
                <a:srgbClr val="0070C0"/>
              </a:solidFill>
              <a:latin typeface="Calibri" panose="020F0502020204030204"/>
              <a:sym typeface="Arial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50C46B-B6CE-E3D2-1CA8-086DA21C1AF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589288"/>
              </p:ext>
            </p:extLst>
          </p:nvPr>
        </p:nvGraphicFramePr>
        <p:xfrm>
          <a:off x="678730" y="1102936"/>
          <a:ext cx="8983744" cy="5547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2316">
                  <a:extLst>
                    <a:ext uri="{9D8B030D-6E8A-4147-A177-3AD203B41FA5}">
                      <a16:colId xmlns:a16="http://schemas.microsoft.com/office/drawing/2014/main" val="2858635484"/>
                    </a:ext>
                  </a:extLst>
                </a:gridCol>
                <a:gridCol w="4531428">
                  <a:extLst>
                    <a:ext uri="{9D8B030D-6E8A-4147-A177-3AD203B41FA5}">
                      <a16:colId xmlns:a16="http://schemas.microsoft.com/office/drawing/2014/main" val="4136413767"/>
                    </a:ext>
                  </a:extLst>
                </a:gridCol>
              </a:tblGrid>
              <a:tr h="4391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 dirty="0">
                          <a:effectLst/>
                        </a:rPr>
                        <a:t>9:00-9:30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</a:rPr>
                        <a:t>Registration/coffee</a:t>
                      </a:r>
                      <a:endParaRPr lang="de-DE" sz="1400"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b"/>
                </a:tc>
                <a:extLst>
                  <a:ext uri="{0D108BD9-81ED-4DB2-BD59-A6C34878D82A}">
                    <a16:rowId xmlns:a16="http://schemas.microsoft.com/office/drawing/2014/main" val="2317458996"/>
                  </a:ext>
                </a:extLst>
              </a:tr>
              <a:tr h="346594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 dirty="0">
                          <a:effectLst/>
                        </a:rPr>
                        <a:t>9:30-9:40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Introductory remarks by the Commission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b"/>
                </a:tc>
                <a:extLst>
                  <a:ext uri="{0D108BD9-81ED-4DB2-BD59-A6C34878D82A}">
                    <a16:rowId xmlns:a16="http://schemas.microsoft.com/office/drawing/2014/main" val="34946440"/>
                  </a:ext>
                </a:extLst>
              </a:tr>
              <a:tr h="763543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Update on first year of DMA compliance </a:t>
                      </a:r>
                      <a:endParaRPr lang="de-DE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719378"/>
                  </a:ext>
                </a:extLst>
              </a:tr>
              <a:tr h="797483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9:40-9:55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Presentation by the Commission on the regulatory dialogue with ByteDance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extLst>
                  <a:ext uri="{0D108BD9-81ED-4DB2-BD59-A6C34878D82A}">
                    <a16:rowId xmlns:a16="http://schemas.microsoft.com/office/drawing/2014/main" val="3362139619"/>
                  </a:ext>
                </a:extLst>
              </a:tr>
              <a:tr h="24925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9:55-10:30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Presentation by ByteDance on the main evolution and effects of the compliance measures</a:t>
                      </a:r>
                      <a:endParaRPr lang="de-DE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Main topics: </a:t>
                      </a:r>
                      <a:endParaRPr lang="de-DE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</a:rPr>
                        <a:t>Data combination</a:t>
                      </a:r>
                      <a:endParaRPr lang="de-DE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</a:rPr>
                        <a:t>Data portability and data access</a:t>
                      </a:r>
                      <a:endParaRPr lang="de-DE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</a:rPr>
                        <a:t>FRAND access and alternative dispute resolution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extLst>
                  <a:ext uri="{0D108BD9-81ED-4DB2-BD59-A6C34878D82A}">
                    <a16:rowId xmlns:a16="http://schemas.microsoft.com/office/drawing/2014/main" val="222502805"/>
                  </a:ext>
                </a:extLst>
              </a:tr>
              <a:tr h="47029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10:30-11:10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Q&amp;A on the presentation and open discussion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extLst>
                  <a:ext uri="{0D108BD9-81ED-4DB2-BD59-A6C34878D82A}">
                    <a16:rowId xmlns:a16="http://schemas.microsoft.com/office/drawing/2014/main" val="1650234295"/>
                  </a:ext>
                </a:extLst>
              </a:tr>
              <a:tr h="2145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11:10-11:30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Coffee break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b"/>
                </a:tc>
                <a:extLst>
                  <a:ext uri="{0D108BD9-81ED-4DB2-BD59-A6C34878D82A}">
                    <a16:rowId xmlns:a16="http://schemas.microsoft.com/office/drawing/2014/main" val="1624942670"/>
                  </a:ext>
                </a:extLst>
              </a:tr>
            </a:tbl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1EF10B25-CFD8-D062-2262-616A9C5F19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8255834" y="-684594"/>
            <a:ext cx="38461572" cy="114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84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xfrm>
            <a:off x="174633" y="822133"/>
            <a:ext cx="11360800" cy="5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solidFill>
                  <a:schemeClr val="dk1"/>
                </a:solidFill>
              </a:rPr>
              <a:t>TikTok - DMA </a:t>
            </a:r>
            <a:r>
              <a:rPr lang="en" sz="5333"/>
              <a:t>Workshop</a:t>
            </a:r>
            <a:endParaRPr sz="5333"/>
          </a:p>
          <a:p>
            <a:pPr>
              <a:buClr>
                <a:schemeClr val="dk1"/>
              </a:buClr>
            </a:pPr>
            <a:r>
              <a:rPr lang="en" sz="3867">
                <a:solidFill>
                  <a:schemeClr val="dk1"/>
                </a:solidFill>
              </a:rPr>
              <a:t>Session 1 - </a:t>
            </a:r>
            <a:r>
              <a:rPr lang="en" sz="3867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Effective compliance </a:t>
            </a:r>
            <a:endParaRPr sz="5200"/>
          </a:p>
          <a:p>
            <a:pPr>
              <a:spcBef>
                <a:spcPts val="1333"/>
              </a:spcBef>
            </a:pPr>
            <a:r>
              <a:rPr lang="en" sz="2400" b="0">
                <a:solidFill>
                  <a:schemeClr val="dk1"/>
                </a:solidFill>
              </a:rPr>
              <a:t>2 July 2025</a:t>
            </a:r>
            <a:br>
              <a:rPr lang="en" sz="5333"/>
            </a:br>
            <a:endParaRPr sz="5333"/>
          </a:p>
        </p:txBody>
      </p:sp>
      <p:sp>
        <p:nvSpPr>
          <p:cNvPr id="71" name="Google Shape;71;p1"/>
          <p:cNvSpPr txBox="1"/>
          <p:nvPr/>
        </p:nvSpPr>
        <p:spPr>
          <a:xfrm>
            <a:off x="3049046" y="5826953"/>
            <a:ext cx="6093908" cy="63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Google Shape;72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20</a:t>
            </a:fld>
            <a:endParaRPr kern="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6ab13eb1a3_1_2"/>
          <p:cNvSpPr/>
          <p:nvPr/>
        </p:nvSpPr>
        <p:spPr>
          <a:xfrm>
            <a:off x="359833" y="5672667"/>
            <a:ext cx="1884000" cy="740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g36ab13eb1a3_1_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21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79" name="Google Shape;79;g36ab13eb1a3_1_2"/>
          <p:cNvSpPr txBox="1"/>
          <p:nvPr/>
        </p:nvSpPr>
        <p:spPr>
          <a:xfrm>
            <a:off x="4984300" y="2577849"/>
            <a:ext cx="3638800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br>
              <a:rPr lang="en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Darryl Jones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600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DMA Compliance Lead</a:t>
            </a:r>
            <a:br>
              <a:rPr lang="en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36ab13eb1a3_1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0800" y="235467"/>
            <a:ext cx="2119600" cy="221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" name="Google Shape;81;g36ab13eb1a3_1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8072" y="235476"/>
            <a:ext cx="2251248" cy="221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36ab13eb1a3_1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6991" y="235475"/>
            <a:ext cx="2251248" cy="221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36ab13eb1a3_1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829" y="3442631"/>
            <a:ext cx="2369600" cy="233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36ab13eb1a3_1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0767" y="3654325"/>
            <a:ext cx="2251248" cy="221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36ab13eb1a3_1_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66185" y="3654339"/>
            <a:ext cx="2251248" cy="221916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36ab13eb1a3_1_2"/>
          <p:cNvSpPr txBox="1"/>
          <p:nvPr/>
        </p:nvSpPr>
        <p:spPr>
          <a:xfrm>
            <a:off x="1481200" y="2577867"/>
            <a:ext cx="3638800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br>
              <a:rPr lang="en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Steve Reeder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200"/>
            </a:pPr>
            <a:r>
              <a:rPr lang="en" sz="1600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Head of Antitrust</a:t>
            </a:r>
            <a:br>
              <a:rPr lang="en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36ab13eb1a3_1_2"/>
          <p:cNvSpPr txBox="1"/>
          <p:nvPr/>
        </p:nvSpPr>
        <p:spPr>
          <a:xfrm>
            <a:off x="8553200" y="2577849"/>
            <a:ext cx="3638800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br>
              <a:rPr lang="en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Alex Abrahams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600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Lead Monetisation Privacy Counsel, Europe</a:t>
            </a:r>
            <a:br>
              <a:rPr lang="en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6ab13eb1a3_1_2"/>
          <p:cNvSpPr txBox="1"/>
          <p:nvPr/>
        </p:nvSpPr>
        <p:spPr>
          <a:xfrm>
            <a:off x="-105433" y="5873516"/>
            <a:ext cx="3638800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br>
              <a:rPr lang="en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David Bass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200"/>
            </a:pPr>
            <a:r>
              <a:rPr lang="en" sz="1600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Senior Legal Counsel, Litigation</a:t>
            </a:r>
            <a:br>
              <a:rPr lang="en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36ab13eb1a3_1_2"/>
          <p:cNvSpPr txBox="1"/>
          <p:nvPr/>
        </p:nvSpPr>
        <p:spPr>
          <a:xfrm>
            <a:off x="3533367" y="5873516"/>
            <a:ext cx="3638800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br>
              <a:rPr lang="en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Liam Price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1200"/>
            </a:pPr>
            <a:r>
              <a:rPr lang="en" sz="1600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Senior Legal Counsel, Product Legal</a:t>
            </a:r>
            <a:br>
              <a:rPr lang="en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36ab13eb1a3_1_2"/>
          <p:cNvSpPr txBox="1"/>
          <p:nvPr/>
        </p:nvSpPr>
        <p:spPr>
          <a:xfrm>
            <a:off x="7414984" y="5873516"/>
            <a:ext cx="3638800" cy="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br>
              <a:rPr lang="en" sz="186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Ane Alonso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600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Senior Legal Counsel, E-Commerce</a:t>
            </a:r>
            <a:br>
              <a:rPr lang="en" sz="16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610533" y="1733133"/>
            <a:ext cx="11210400" cy="4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91054">
              <a:spcBef>
                <a:spcPts val="1333"/>
              </a:spcBef>
              <a:buClr>
                <a:schemeClr val="dk1"/>
              </a:buClr>
              <a:buSzPts val="2200"/>
              <a:buChar char="●"/>
            </a:pPr>
            <a:r>
              <a:rPr lang="en" sz="2933">
                <a:solidFill>
                  <a:schemeClr val="dk1"/>
                </a:solidFill>
              </a:rPr>
              <a:t>TikTok's online social networking service remains its only  designated CPS</a:t>
            </a:r>
            <a:endParaRPr>
              <a:solidFill>
                <a:schemeClr val="dk1"/>
              </a:solidFill>
            </a:endParaRPr>
          </a:p>
          <a:p>
            <a:pPr lvl="1" indent="-491054">
              <a:lnSpc>
                <a:spcPct val="114999"/>
              </a:lnSpc>
              <a:spcBef>
                <a:spcPts val="1333"/>
              </a:spcBef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" sz="2933">
                <a:solidFill>
                  <a:schemeClr val="dk1"/>
                </a:solidFill>
              </a:rPr>
              <a:t>The EC did not designate TikTok Ads</a:t>
            </a:r>
            <a:endParaRPr sz="2933">
              <a:solidFill>
                <a:schemeClr val="dk1"/>
              </a:solidFill>
            </a:endParaRPr>
          </a:p>
          <a:p>
            <a:pPr indent="-491054">
              <a:lnSpc>
                <a:spcPct val="114999"/>
              </a:lnSpc>
              <a:spcBef>
                <a:spcPts val="1333"/>
              </a:spcBef>
              <a:buClr>
                <a:srgbClr val="00FFFF"/>
              </a:buClr>
              <a:buSzPts val="2200"/>
              <a:buFont typeface="Courier New"/>
              <a:buChar char="●"/>
            </a:pPr>
            <a:r>
              <a:rPr lang="en" sz="2933" b="1">
                <a:solidFill>
                  <a:srgbClr val="00FFFF"/>
                </a:solidFill>
              </a:rPr>
              <a:t>This year, TikTok:</a:t>
            </a:r>
            <a:endParaRPr b="1">
              <a:solidFill>
                <a:srgbClr val="00FFFF"/>
              </a:solidFill>
            </a:endParaRPr>
          </a:p>
          <a:p>
            <a:pPr lvl="1" indent="-491054">
              <a:spcBef>
                <a:spcPts val="1333"/>
              </a:spcBef>
              <a:buClr>
                <a:schemeClr val="dk1"/>
              </a:buClr>
              <a:buSzPts val="2200"/>
              <a:buChar char="o"/>
            </a:pPr>
            <a:r>
              <a:rPr lang="en" sz="2933">
                <a:solidFill>
                  <a:schemeClr val="dk1"/>
                </a:solidFill>
              </a:rPr>
              <a:t>Continued to build on DMA compliance solutions, and</a:t>
            </a:r>
            <a:endParaRPr>
              <a:solidFill>
                <a:schemeClr val="dk1"/>
              </a:solidFill>
            </a:endParaRPr>
          </a:p>
          <a:p>
            <a:pPr lvl="1" indent="-491054">
              <a:spcBef>
                <a:spcPts val="2667"/>
              </a:spcBef>
              <a:spcAft>
                <a:spcPts val="1333"/>
              </a:spcAft>
              <a:buClr>
                <a:schemeClr val="dk1"/>
              </a:buClr>
              <a:buSzPts val="2200"/>
              <a:buChar char="o"/>
            </a:pPr>
            <a:r>
              <a:rPr lang="en" sz="2933">
                <a:solidFill>
                  <a:schemeClr val="dk1"/>
                </a:solidFill>
              </a:rPr>
              <a:t>Launched new products and features (</a:t>
            </a:r>
            <a:r>
              <a:rPr lang="en" sz="2933" i="1">
                <a:solidFill>
                  <a:schemeClr val="dk1"/>
                </a:solidFill>
              </a:rPr>
              <a:t>e.g.</a:t>
            </a:r>
            <a:r>
              <a:rPr lang="en" sz="2933">
                <a:solidFill>
                  <a:schemeClr val="dk1"/>
                </a:solidFill>
              </a:rPr>
              <a:t>, TikTok Shop)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6" name="Google Shape;9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22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10533" y="455600"/>
            <a:ext cx="1141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Developments since last year’s DMA Workshop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610533" y="455600"/>
            <a:ext cx="481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TikTok CPS: Recap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103" name="Google Shape;10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23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8481211" y="557644"/>
            <a:ext cx="2577200" cy="78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spcAft>
                <a:spcPts val="1333"/>
              </a:spcAft>
              <a:buClr>
                <a:srgbClr val="000000"/>
              </a:buClr>
              <a:buSzPts val="1400"/>
            </a:pPr>
            <a:r>
              <a:rPr lang="en" sz="2400" b="1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For You Feed</a:t>
            </a:r>
            <a:endParaRPr sz="2400" kern="0">
              <a:solidFill>
                <a:srgbClr val="FE2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610533" y="1219200"/>
            <a:ext cx="7288800" cy="3905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91054" defTabSz="1219170">
              <a:buClr>
                <a:srgbClr val="00FFFF"/>
              </a:buClr>
              <a:buSzPts val="2200"/>
              <a:buFont typeface="Proxima Nova"/>
              <a:buChar char="●"/>
            </a:pPr>
            <a:r>
              <a:rPr lang="en" sz="2933" b="1" kern="0" dirty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is an entertainment platform</a:t>
            </a:r>
            <a:endParaRPr sz="1867" kern="0" dirty="0">
              <a:solidFill>
                <a:srgbClr val="00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91054" defTabSz="1219170">
              <a:spcBef>
                <a:spcPts val="1333"/>
              </a:spcBef>
              <a:buClr>
                <a:srgbClr val="FFFFFF"/>
              </a:buClr>
              <a:buSzPts val="2200"/>
              <a:buFont typeface="Proxima Nova"/>
              <a:buChar char="●"/>
            </a:pPr>
            <a:r>
              <a:rPr lang="en" sz="2933" b="1" kern="0" dirty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You Feed</a:t>
            </a:r>
            <a:r>
              <a:rPr lang="en" sz="2933" kern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r>
              <a:rPr lang="en" sz="2933" b="1" kern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933" kern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Where it all happens</a:t>
            </a:r>
            <a:endParaRPr sz="2933" kern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91054" defTabSz="1219170">
              <a:spcBef>
                <a:spcPts val="1333"/>
              </a:spcBef>
              <a:buClr>
                <a:srgbClr val="FFFFFF"/>
              </a:buClr>
              <a:buSzPts val="2200"/>
              <a:buFont typeface="Proxima Nova"/>
              <a:buChar char="●"/>
            </a:pPr>
            <a:r>
              <a:rPr lang="en" sz="2933" b="1" kern="0" dirty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Built around a ‘content graph’</a:t>
            </a:r>
            <a:r>
              <a:rPr lang="en" sz="2933" kern="0" dirty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933" kern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rather than a ‘social graph’ </a:t>
            </a:r>
            <a:endParaRPr sz="1867" kern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91054" defTabSz="1219170">
              <a:spcBef>
                <a:spcPts val="1333"/>
              </a:spcBef>
              <a:buClr>
                <a:srgbClr val="FFFFFF"/>
              </a:buClr>
              <a:buSzPts val="2200"/>
              <a:buFont typeface="Proxima Nova"/>
              <a:buChar char="●"/>
            </a:pPr>
            <a:r>
              <a:rPr lang="en" sz="2933" kern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Users include </a:t>
            </a:r>
            <a:r>
              <a:rPr lang="en" sz="2933" b="1" kern="0" dirty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 and business accounts</a:t>
            </a:r>
            <a:r>
              <a:rPr lang="en" sz="2933" kern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(self-identified and registered)</a:t>
            </a:r>
            <a:endParaRPr sz="18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MicrosoftTeams-video (1) (1)">
            <a:hlinkClick r:id="" action="ppaction://media"/>
            <a:extLst>
              <a:ext uri="{FF2B5EF4-FFF2-40B4-BE49-F238E27FC236}">
                <a16:creationId xmlns:a16="http://schemas.microsoft.com/office/drawing/2014/main" id="{B44181DE-E3C0-D1C0-E324-122B22EB5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4168" y="1173245"/>
            <a:ext cx="2972443" cy="5271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24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572200" y="650433"/>
            <a:ext cx="25132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18530" algn="ctr" defTabSz="121917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rgbClr val="212121"/>
              </a:buClr>
              <a:buSzPts val="2200"/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Ads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4703467" y="650433"/>
            <a:ext cx="25952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18530" algn="ctr" defTabSz="121917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rgbClr val="212121"/>
              </a:buClr>
              <a:buSzPts val="2200"/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Shop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8916733" y="650437"/>
            <a:ext cx="20036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18530" algn="ctr" defTabSz="1219170">
              <a:lnSpc>
                <a:spcPct val="115000"/>
              </a:lnSpc>
              <a:spcBef>
                <a:spcPts val="1333"/>
              </a:spcBef>
              <a:buClr>
                <a:srgbClr val="212121"/>
              </a:buClr>
              <a:buSzPts val="2200"/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CapCut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18530" defTabSz="1219170">
              <a:lnSpc>
                <a:spcPct val="115000"/>
              </a:lnSpc>
              <a:spcBef>
                <a:spcPts val="2667"/>
              </a:spcBef>
              <a:spcAft>
                <a:spcPts val="1333"/>
              </a:spcAft>
              <a:buClr>
                <a:srgbClr val="212121"/>
              </a:buClr>
              <a:buSzPts val="2200"/>
            </a:pPr>
            <a:endParaRPr sz="2267" b="1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15" name="Google Shape;115;p4"/>
          <p:cNvGrpSpPr/>
          <p:nvPr/>
        </p:nvGrpSpPr>
        <p:grpSpPr>
          <a:xfrm>
            <a:off x="657812" y="1489225"/>
            <a:ext cx="2851425" cy="4539735"/>
            <a:chOff x="5831100" y="288825"/>
            <a:chExt cx="2625300" cy="4553700"/>
          </a:xfrm>
        </p:grpSpPr>
        <p:sp>
          <p:nvSpPr>
            <p:cNvPr id="116" name="Google Shape;116;p4"/>
            <p:cNvSpPr/>
            <p:nvPr/>
          </p:nvSpPr>
          <p:spPr>
            <a:xfrm>
              <a:off x="5831100" y="288825"/>
              <a:ext cx="2625300" cy="4553700"/>
            </a:xfrm>
            <a:prstGeom prst="roundRect">
              <a:avLst>
                <a:gd name="adj" fmla="val 5196"/>
              </a:avLst>
            </a:prstGeom>
            <a:solidFill>
              <a:srgbClr val="000000"/>
            </a:solidFill>
            <a:ln w="113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4833" tIns="144833" rIns="144833" bIns="1448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663"/>
              </a:pPr>
              <a:endParaRPr sz="2217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7" name="Google Shape;117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95175" y="371425"/>
              <a:ext cx="2479968" cy="44022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" name="Google Shape;118;p4" title="Image (6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3400" y="1308425"/>
            <a:ext cx="2513200" cy="45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 title="image2248.gif"/>
          <p:cNvPicPr preferRelativeResize="0"/>
          <p:nvPr/>
        </p:nvPicPr>
        <p:blipFill rotWithShape="1">
          <a:blip r:embed="rId5">
            <a:alphaModFix/>
          </a:blip>
          <a:srcRect t="3799"/>
          <a:stretch/>
        </p:blipFill>
        <p:spPr>
          <a:xfrm>
            <a:off x="5029333" y="1670700"/>
            <a:ext cx="2209600" cy="459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 txBox="1">
            <a:spLocks noGrp="1"/>
          </p:cNvSpPr>
          <p:nvPr>
            <p:ph type="title" idx="4294967295"/>
          </p:nvPr>
        </p:nvSpPr>
        <p:spPr>
          <a:xfrm>
            <a:off x="604067" y="4556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Key DMA Obligations</a:t>
            </a:r>
            <a:endParaRPr sz="4000">
              <a:solidFill>
                <a:schemeClr val="dk1"/>
              </a:solidFill>
            </a:endParaRPr>
          </a:p>
        </p:txBody>
      </p:sp>
      <p:grpSp>
        <p:nvGrpSpPr>
          <p:cNvPr id="125" name="Google Shape;125;p5"/>
          <p:cNvGrpSpPr/>
          <p:nvPr/>
        </p:nvGrpSpPr>
        <p:grpSpPr>
          <a:xfrm>
            <a:off x="8072906" y="3526548"/>
            <a:ext cx="3063549" cy="2965411"/>
            <a:chOff x="6077707" y="1644751"/>
            <a:chExt cx="1854000" cy="1854000"/>
          </a:xfrm>
        </p:grpSpPr>
        <p:sp>
          <p:nvSpPr>
            <p:cNvPr id="126" name="Google Shape;126;p5"/>
            <p:cNvSpPr/>
            <p:nvPr/>
          </p:nvSpPr>
          <p:spPr>
            <a:xfrm>
              <a:off x="6077707" y="1644751"/>
              <a:ext cx="1854000" cy="1854000"/>
            </a:xfrm>
            <a:prstGeom prst="ellipse">
              <a:avLst/>
            </a:prstGeom>
            <a:solidFill>
              <a:srgbClr val="FA0053"/>
            </a:solidFill>
            <a:ln w="36325" cap="flat" cmpd="sng">
              <a:solidFill>
                <a:srgbClr val="83E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 txBox="1"/>
            <p:nvPr/>
          </p:nvSpPr>
          <p:spPr>
            <a:xfrm>
              <a:off x="6386100" y="2311040"/>
              <a:ext cx="1290600" cy="521400"/>
            </a:xfrm>
            <a:prstGeom prst="rect">
              <a:avLst/>
            </a:prstGeom>
            <a:solidFill>
              <a:srgbClr val="FA0053"/>
            </a:solidFill>
            <a:ln>
              <a:noFill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29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Fair terms of access</a:t>
              </a:r>
              <a:endParaRPr sz="2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293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Article 6.12</a:t>
              </a:r>
              <a:endParaRPr sz="293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8" name="Google Shape;128;p5"/>
          <p:cNvGrpSpPr/>
          <p:nvPr/>
        </p:nvGrpSpPr>
        <p:grpSpPr>
          <a:xfrm>
            <a:off x="3130300" y="3526533"/>
            <a:ext cx="3063549" cy="2965411"/>
            <a:chOff x="4455905" y="1644751"/>
            <a:chExt cx="1854000" cy="1854000"/>
          </a:xfrm>
        </p:grpSpPr>
        <p:sp>
          <p:nvSpPr>
            <p:cNvPr id="129" name="Google Shape;129;p5"/>
            <p:cNvSpPr/>
            <p:nvPr/>
          </p:nvSpPr>
          <p:spPr>
            <a:xfrm>
              <a:off x="4455905" y="1644751"/>
              <a:ext cx="1854000" cy="1854000"/>
            </a:xfrm>
            <a:prstGeom prst="ellipse">
              <a:avLst/>
            </a:prstGeom>
            <a:solidFill>
              <a:srgbClr val="FA0053"/>
            </a:solidFill>
            <a:ln w="36325" cap="flat" cmpd="sng">
              <a:solidFill>
                <a:srgbClr val="83E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 txBox="1"/>
            <p:nvPr/>
          </p:nvSpPr>
          <p:spPr>
            <a:xfrm>
              <a:off x="4764300" y="231104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29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portability solutions</a:t>
              </a:r>
              <a:endParaRPr sz="2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293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Article 6.9</a:t>
              </a:r>
              <a:endParaRPr sz="293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>
            <a:off x="5591620" y="1507137"/>
            <a:ext cx="3063549" cy="2965411"/>
            <a:chOff x="3080072" y="1569122"/>
            <a:chExt cx="1854000" cy="1854000"/>
          </a:xfrm>
        </p:grpSpPr>
        <p:sp>
          <p:nvSpPr>
            <p:cNvPr id="132" name="Google Shape;132;p5"/>
            <p:cNvSpPr/>
            <p:nvPr/>
          </p:nvSpPr>
          <p:spPr>
            <a:xfrm>
              <a:off x="3080072" y="1569122"/>
              <a:ext cx="1854000" cy="1854000"/>
            </a:xfrm>
            <a:prstGeom prst="ellipse">
              <a:avLst/>
            </a:prstGeom>
            <a:solidFill>
              <a:srgbClr val="FA0053"/>
            </a:solidFill>
            <a:ln w="36325" cap="flat" cmpd="sng">
              <a:solidFill>
                <a:srgbClr val="83E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 txBox="1"/>
            <p:nvPr/>
          </p:nvSpPr>
          <p:spPr>
            <a:xfrm>
              <a:off x="3361771" y="2388477"/>
              <a:ext cx="13005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2933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Business analytics</a:t>
              </a:r>
              <a:endParaRPr sz="2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293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Article 6.10</a:t>
              </a:r>
              <a:endParaRPr sz="293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4" name="Google Shape;134;p5"/>
          <p:cNvGrpSpPr/>
          <p:nvPr/>
        </p:nvGrpSpPr>
        <p:grpSpPr>
          <a:xfrm>
            <a:off x="603994" y="1507124"/>
            <a:ext cx="3063549" cy="2965411"/>
            <a:chOff x="1212300" y="1455563"/>
            <a:chExt cx="1854000" cy="1854000"/>
          </a:xfrm>
        </p:grpSpPr>
        <p:sp>
          <p:nvSpPr>
            <p:cNvPr id="135" name="Google Shape;135;p5"/>
            <p:cNvSpPr/>
            <p:nvPr/>
          </p:nvSpPr>
          <p:spPr>
            <a:xfrm>
              <a:off x="1212300" y="1455563"/>
              <a:ext cx="1854000" cy="1854000"/>
            </a:xfrm>
            <a:prstGeom prst="ellipse">
              <a:avLst/>
            </a:prstGeom>
            <a:solidFill>
              <a:srgbClr val="FE2C55"/>
            </a:solidFill>
            <a:ln w="36325" cap="flat" cmpd="sng">
              <a:solidFill>
                <a:srgbClr val="83E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1279354" y="2196705"/>
              <a:ext cx="1719900" cy="521400"/>
            </a:xfrm>
            <a:prstGeom prst="rect">
              <a:avLst/>
            </a:prstGeom>
            <a:solidFill>
              <a:srgbClr val="FE2C55"/>
            </a:solidFill>
            <a:ln>
              <a:noFill/>
            </a:ln>
          </p:spPr>
          <p:txBody>
            <a:bodyPr spcFirstLastPara="1" wrap="square" lIns="155000" tIns="155000" rIns="155000" bIns="1550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989" b="1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Consent for data processing  </a:t>
              </a:r>
              <a:r>
                <a:rPr lang="en" sz="2989" kern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Article 5.2</a:t>
              </a:r>
              <a:endParaRPr sz="2989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endParaRPr sz="1695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7" name="Google Shape;137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25</a:t>
            </a:fld>
            <a:endParaRPr kern="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ab13eb1a3_1_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26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143" name="Google Shape;143;g36ab13eb1a3_1_44"/>
          <p:cNvSpPr/>
          <p:nvPr/>
        </p:nvSpPr>
        <p:spPr>
          <a:xfrm>
            <a:off x="343361" y="13518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2800"/>
            </a:pPr>
            <a:endParaRPr sz="1600" b="1" kern="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g36ab13eb1a3_1_44"/>
          <p:cNvSpPr txBox="1"/>
          <p:nvPr/>
        </p:nvSpPr>
        <p:spPr>
          <a:xfrm>
            <a:off x="711467" y="1601401"/>
            <a:ext cx="1099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65655" defTabSz="1219170">
              <a:buClr>
                <a:srgbClr val="FFFFFF"/>
              </a:buClr>
              <a:buSzPts val="19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Provides the</a:t>
            </a:r>
            <a:r>
              <a:rPr lang="en" sz="2400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Independent Compliance Function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required by Article 28</a:t>
            </a:r>
            <a:endParaRPr sz="2400" b="1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5" name="Google Shape;145;g36ab13eb1a3_1_44" descr="upload_post_object_v2_31014603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85" y="2606267"/>
            <a:ext cx="10595367" cy="33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6ab13eb1a3_1_44"/>
          <p:cNvSpPr txBox="1">
            <a:spLocks noGrp="1"/>
          </p:cNvSpPr>
          <p:nvPr>
            <p:ph type="title"/>
          </p:nvPr>
        </p:nvSpPr>
        <p:spPr>
          <a:xfrm>
            <a:off x="604067" y="4556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DMA Compliance Function - </a:t>
            </a:r>
            <a:r>
              <a:rPr lang="en" sz="4000">
                <a:solidFill>
                  <a:srgbClr val="FA0053"/>
                </a:solidFill>
              </a:rPr>
              <a:t>DMAO</a:t>
            </a:r>
            <a:endParaRPr sz="4000">
              <a:solidFill>
                <a:srgbClr val="FA0053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 txBox="1">
            <a:spLocks noGrp="1"/>
          </p:cNvSpPr>
          <p:nvPr>
            <p:ph type="ctrTitle"/>
          </p:nvPr>
        </p:nvSpPr>
        <p:spPr>
          <a:xfrm>
            <a:off x="415600" y="2189133"/>
            <a:ext cx="11360800" cy="16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solidFill>
                  <a:srgbClr val="00FFFF"/>
                </a:solidFill>
              </a:rPr>
              <a:t>Ensuring effective compliance</a:t>
            </a:r>
            <a:endParaRPr sz="5067">
              <a:solidFill>
                <a:srgbClr val="00FFFF"/>
              </a:solidFill>
            </a:endParaRPr>
          </a:p>
        </p:txBody>
      </p:sp>
      <p:sp>
        <p:nvSpPr>
          <p:cNvPr id="152" name="Google Shape;15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27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b6a0a8c9f_0_4"/>
          <p:cNvSpPr txBox="1">
            <a:spLocks noGrp="1"/>
          </p:cNvSpPr>
          <p:nvPr>
            <p:ph type="ctrTitle"/>
          </p:nvPr>
        </p:nvSpPr>
        <p:spPr>
          <a:xfrm>
            <a:off x="415600" y="2189133"/>
            <a:ext cx="11360800" cy="16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/>
              <a:t>Choice is at the core of TikTok's data practices</a:t>
            </a:r>
            <a:br>
              <a:rPr lang="en" sz="4800"/>
            </a:br>
            <a:r>
              <a:rPr lang="en" sz="4000"/>
              <a:t>Article 5.2 </a:t>
            </a:r>
            <a:endParaRPr sz="5067"/>
          </a:p>
        </p:txBody>
      </p:sp>
      <p:sp>
        <p:nvSpPr>
          <p:cNvPr id="159" name="Google Shape;159;g36b6a0a8c9f_0_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28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160" name="Google Shape;160;g36b6a0a8c9f_0_4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ad875e709_2_719"/>
          <p:cNvSpPr txBox="1">
            <a:spLocks noGrp="1"/>
          </p:cNvSpPr>
          <p:nvPr>
            <p:ph type="title" idx="4294967295"/>
          </p:nvPr>
        </p:nvSpPr>
        <p:spPr>
          <a:xfrm>
            <a:off x="609767" y="452000"/>
            <a:ext cx="11014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r>
              <a:rPr lang="en" sz="4000">
                <a:solidFill>
                  <a:schemeClr val="dk1"/>
                </a:solidFill>
              </a:rPr>
              <a:t>TikTok Ads </a:t>
            </a:r>
            <a:r>
              <a:rPr lang="en" sz="4000">
                <a:solidFill>
                  <a:srgbClr val="FA0053"/>
                </a:solidFill>
              </a:rPr>
              <a:t>consent screen</a:t>
            </a:r>
            <a:endParaRPr sz="4000">
              <a:solidFill>
                <a:srgbClr val="FA0053"/>
              </a:solidFill>
            </a:endParaRPr>
          </a:p>
        </p:txBody>
      </p:sp>
      <p:sp>
        <p:nvSpPr>
          <p:cNvPr id="166" name="Google Shape;166;g36ad875e709_2_7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29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167" name="Google Shape;167;g36ad875e709_2_719"/>
          <p:cNvPicPr preferRelativeResize="0"/>
          <p:nvPr/>
        </p:nvPicPr>
        <p:blipFill rotWithShape="1">
          <a:blip r:embed="rId3">
            <a:alphaModFix/>
          </a:blip>
          <a:srcRect t="26820"/>
          <a:stretch/>
        </p:blipFill>
        <p:spPr>
          <a:xfrm>
            <a:off x="4393633" y="1219201"/>
            <a:ext cx="3446235" cy="54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B8A901C1-307A-A6B4-0FD7-3109033E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324900"/>
            <a:ext cx="10515600" cy="1325563"/>
          </a:xfrm>
        </p:spPr>
        <p:txBody>
          <a:bodyPr/>
          <a:lstStyle/>
          <a:p>
            <a:r>
              <a:rPr lang="en-IE" b="1" dirty="0">
                <a:solidFill>
                  <a:schemeClr val="bg1"/>
                </a:solidFill>
                <a:latin typeface="+mn-lt"/>
              </a:rPr>
              <a:t>Regulatory landscape - Platforms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40F6CB7-D817-40D6-6BE0-5BA51DB458FD}"/>
              </a:ext>
            </a:extLst>
          </p:cNvPr>
          <p:cNvSpPr txBox="1">
            <a:spLocks/>
          </p:cNvSpPr>
          <p:nvPr/>
        </p:nvSpPr>
        <p:spPr>
          <a:xfrm>
            <a:off x="592095" y="104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de-D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Agenda (</a:t>
            </a:r>
            <a:r>
              <a:rPr lang="de-DE" b="1" dirty="0" err="1">
                <a:solidFill>
                  <a:srgbClr val="0070C0"/>
                </a:solidFill>
                <a:latin typeface="Calibri" panose="020F0502020204030204"/>
                <a:sym typeface="Arial"/>
              </a:rPr>
              <a:t>part</a:t>
            </a:r>
            <a:r>
              <a:rPr lang="de-D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 2)</a:t>
            </a:r>
            <a:endParaRPr lang="en-IE" b="1" dirty="0">
              <a:solidFill>
                <a:srgbClr val="0070C0"/>
              </a:solidFill>
              <a:latin typeface="Calibri" panose="020F0502020204030204"/>
              <a:sym typeface="Arial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50C46B-B6CE-E3D2-1CA8-086DA21C1AF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167938"/>
              </p:ext>
            </p:extLst>
          </p:nvPr>
        </p:nvGraphicFramePr>
        <p:xfrm>
          <a:off x="754143" y="1290510"/>
          <a:ext cx="8823489" cy="531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894">
                  <a:extLst>
                    <a:ext uri="{9D8B030D-6E8A-4147-A177-3AD203B41FA5}">
                      <a16:colId xmlns:a16="http://schemas.microsoft.com/office/drawing/2014/main" val="2858635484"/>
                    </a:ext>
                  </a:extLst>
                </a:gridCol>
                <a:gridCol w="4450595">
                  <a:extLst>
                    <a:ext uri="{9D8B030D-6E8A-4147-A177-3AD203B41FA5}">
                      <a16:colId xmlns:a16="http://schemas.microsoft.com/office/drawing/2014/main" val="4136413767"/>
                    </a:ext>
                  </a:extLst>
                </a:gridCol>
              </a:tblGrid>
              <a:tr h="703003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 dirty="0">
                          <a:effectLst/>
                        </a:rPr>
                        <a:t>ByteDance’s new services and their compliance with the DMA</a:t>
                      </a:r>
                      <a:endParaRPr lang="de-DE" sz="1400" dirty="0">
                        <a:effectLst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968300"/>
                  </a:ext>
                </a:extLst>
              </a:tr>
              <a:tr h="233218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 dirty="0">
                          <a:effectLst/>
                        </a:rPr>
                        <a:t>11:30-12:00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Presentation by ByteDance on the main developments</a:t>
                      </a:r>
                      <a:endParaRPr lang="de-DE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</a:rPr>
                        <a:t>TikTok Shop</a:t>
                      </a:r>
                      <a:endParaRPr lang="de-DE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</a:rPr>
                        <a:t>TikTok Studio</a:t>
                      </a:r>
                      <a:endParaRPr lang="de-DE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en-US" sz="1400" dirty="0">
                          <a:effectLst/>
                        </a:rPr>
                        <a:t>TikTok business facing features 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extLst>
                  <a:ext uri="{0D108BD9-81ED-4DB2-BD59-A6C34878D82A}">
                    <a16:rowId xmlns:a16="http://schemas.microsoft.com/office/drawing/2014/main" val="505182927"/>
                  </a:ext>
                </a:extLst>
              </a:tr>
              <a:tr h="5264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</a:rPr>
                        <a:t>12:00-12:30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Q&amp;A on the presentation and open discussion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extLst>
                  <a:ext uri="{0D108BD9-81ED-4DB2-BD59-A6C34878D82A}">
                    <a16:rowId xmlns:a16="http://schemas.microsoft.com/office/drawing/2014/main" val="3320028854"/>
                  </a:ext>
                </a:extLst>
              </a:tr>
              <a:tr h="526498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Other topics and conclusions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631745"/>
                  </a:ext>
                </a:extLst>
              </a:tr>
              <a:tr h="7030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</a:rPr>
                        <a:t>12:30-13:00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Q&amp;A on any other topics related to DMA compliance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extLst>
                  <a:ext uri="{0D108BD9-81ED-4DB2-BD59-A6C34878D82A}">
                    <a16:rowId xmlns:a16="http://schemas.microsoft.com/office/drawing/2014/main" val="3524092400"/>
                  </a:ext>
                </a:extLst>
              </a:tr>
              <a:tr h="5264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1400">
                          <a:effectLst/>
                        </a:rPr>
                        <a:t>13:00-13:10</a:t>
                      </a:r>
                      <a:endParaRPr lang="de-D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Concluding remarks by the Commission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69" marR="33469" marT="0" marB="0" anchor="ctr"/>
                </a:tc>
                <a:extLst>
                  <a:ext uri="{0D108BD9-81ED-4DB2-BD59-A6C34878D82A}">
                    <a16:rowId xmlns:a16="http://schemas.microsoft.com/office/drawing/2014/main" val="2074654848"/>
                  </a:ext>
                </a:extLst>
              </a:tr>
            </a:tbl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1EF10B25-CFD8-D062-2262-616A9C5F19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8255834" y="-684594"/>
            <a:ext cx="38461572" cy="114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069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ad875e709_2_729"/>
          <p:cNvSpPr txBox="1">
            <a:spLocks noGrp="1"/>
          </p:cNvSpPr>
          <p:nvPr>
            <p:ph type="title" idx="4294967295"/>
          </p:nvPr>
        </p:nvSpPr>
        <p:spPr>
          <a:xfrm>
            <a:off x="609767" y="452000"/>
            <a:ext cx="11014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r>
              <a:rPr lang="en" sz="4000">
                <a:solidFill>
                  <a:schemeClr val="dk1"/>
                </a:solidFill>
              </a:rPr>
              <a:t>TikTok Shop </a:t>
            </a:r>
            <a:r>
              <a:rPr lang="en" sz="4000">
                <a:solidFill>
                  <a:srgbClr val="FA0053"/>
                </a:solidFill>
              </a:rPr>
              <a:t>consent screen</a:t>
            </a:r>
            <a:endParaRPr sz="4000">
              <a:solidFill>
                <a:srgbClr val="FA0053"/>
              </a:solidFill>
            </a:endParaRPr>
          </a:p>
        </p:txBody>
      </p:sp>
      <p:sp>
        <p:nvSpPr>
          <p:cNvPr id="173" name="Google Shape;173;g36ad875e709_2_7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30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174" name="Google Shape;174;g36ad875e709_2_729" title="Image (9).jpg"/>
          <p:cNvPicPr preferRelativeResize="0"/>
          <p:nvPr/>
        </p:nvPicPr>
        <p:blipFill rotWithShape="1">
          <a:blip r:embed="rId3">
            <a:alphaModFix/>
          </a:blip>
          <a:srcRect t="24214" b="14869"/>
          <a:stretch/>
        </p:blipFill>
        <p:spPr>
          <a:xfrm>
            <a:off x="4047300" y="1406400"/>
            <a:ext cx="3722901" cy="5037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ad875e709_2_735"/>
          <p:cNvSpPr txBox="1">
            <a:spLocks noGrp="1"/>
          </p:cNvSpPr>
          <p:nvPr>
            <p:ph type="title" idx="4294967295"/>
          </p:nvPr>
        </p:nvSpPr>
        <p:spPr>
          <a:xfrm>
            <a:off x="609767" y="452000"/>
            <a:ext cx="11014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r>
              <a:rPr lang="en" sz="4000">
                <a:solidFill>
                  <a:schemeClr val="dk1"/>
                </a:solidFill>
              </a:rPr>
              <a:t>CapCut </a:t>
            </a:r>
            <a:r>
              <a:rPr lang="en" sz="4000">
                <a:solidFill>
                  <a:srgbClr val="FA0053"/>
                </a:solidFill>
              </a:rPr>
              <a:t>consent screen</a:t>
            </a:r>
            <a:endParaRPr sz="4000">
              <a:solidFill>
                <a:srgbClr val="FA0053"/>
              </a:solidFill>
            </a:endParaRPr>
          </a:p>
        </p:txBody>
      </p:sp>
      <p:sp>
        <p:nvSpPr>
          <p:cNvPr id="180" name="Google Shape;180;g36ad875e709_2_7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31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181" name="Google Shape;181;g36ad875e709_2_735"/>
          <p:cNvPicPr preferRelativeResize="0"/>
          <p:nvPr/>
        </p:nvPicPr>
        <p:blipFill rotWithShape="1">
          <a:blip r:embed="rId3">
            <a:alphaModFix/>
          </a:blip>
          <a:srcRect t="8754" b="3348"/>
          <a:stretch/>
        </p:blipFill>
        <p:spPr>
          <a:xfrm>
            <a:off x="4552067" y="1219201"/>
            <a:ext cx="3099533" cy="5523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 txBox="1">
            <a:spLocks noGrp="1"/>
          </p:cNvSpPr>
          <p:nvPr>
            <p:ph type="body" idx="4294967295"/>
          </p:nvPr>
        </p:nvSpPr>
        <p:spPr>
          <a:xfrm>
            <a:off x="609767" y="2276867"/>
            <a:ext cx="9954800" cy="3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333"/>
              </a:spcBef>
              <a:buNone/>
            </a:pPr>
            <a:r>
              <a:rPr lang="en" sz="2667" b="1">
                <a:solidFill>
                  <a:schemeClr val="dk1"/>
                </a:solidFill>
              </a:rPr>
              <a:t>Our consent screens:</a:t>
            </a:r>
            <a:endParaRPr sz="2667" b="1">
              <a:solidFill>
                <a:schemeClr val="dk1"/>
              </a:solidFill>
            </a:endParaRPr>
          </a:p>
          <a:p>
            <a:pPr marL="609585" indent="-474121">
              <a:lnSpc>
                <a:spcPct val="100000"/>
              </a:lnSpc>
              <a:spcBef>
                <a:spcPts val="1333"/>
              </a:spcBef>
              <a:buClr>
                <a:srgbClr val="00FFFF"/>
              </a:buClr>
              <a:buSzPts val="2000"/>
              <a:buChar char="●"/>
            </a:pPr>
            <a:r>
              <a:rPr lang="en" sz="2667" b="1">
                <a:solidFill>
                  <a:srgbClr val="00FFFF"/>
                </a:solidFill>
              </a:rPr>
              <a:t>In line with GDPR and other best practices</a:t>
            </a:r>
            <a:endParaRPr sz="2667">
              <a:solidFill>
                <a:srgbClr val="00FFFF"/>
              </a:solidFill>
            </a:endParaRPr>
          </a:p>
          <a:p>
            <a:pPr marL="609585" indent="-474121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●"/>
            </a:pPr>
            <a:r>
              <a:rPr lang="en" sz="2667">
                <a:solidFill>
                  <a:schemeClr val="dk1"/>
                </a:solidFill>
              </a:rPr>
              <a:t>We monitor consent rates</a:t>
            </a:r>
            <a:endParaRPr sz="2667">
              <a:solidFill>
                <a:srgbClr val="25F4EE"/>
              </a:solidFill>
            </a:endParaRPr>
          </a:p>
          <a:p>
            <a:pPr marL="609585" indent="-474121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●"/>
            </a:pPr>
            <a:r>
              <a:rPr lang="en" sz="2667">
                <a:solidFill>
                  <a:schemeClr val="dk1"/>
                </a:solidFill>
              </a:rPr>
              <a:t>Open to stakeholder feedback</a:t>
            </a:r>
            <a:endParaRPr sz="2667">
              <a:solidFill>
                <a:schemeClr val="dk1"/>
              </a:solidFill>
            </a:endParaRPr>
          </a:p>
        </p:txBody>
      </p:sp>
      <p:sp>
        <p:nvSpPr>
          <p:cNvPr id="187" name="Google Shape;187;p7"/>
          <p:cNvSpPr txBox="1">
            <a:spLocks noGrp="1"/>
          </p:cNvSpPr>
          <p:nvPr>
            <p:ph type="title" idx="4294967295"/>
          </p:nvPr>
        </p:nvSpPr>
        <p:spPr>
          <a:xfrm>
            <a:off x="609767" y="452000"/>
            <a:ext cx="11014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r>
              <a:rPr lang="en" sz="4000">
                <a:solidFill>
                  <a:schemeClr val="dk1"/>
                </a:solidFill>
              </a:rPr>
              <a:t>TikTok seeks </a:t>
            </a:r>
            <a:r>
              <a:rPr lang="en" sz="4000">
                <a:solidFill>
                  <a:srgbClr val="FA0053"/>
                </a:solidFill>
              </a:rPr>
              <a:t>effective consent</a:t>
            </a:r>
            <a:endParaRPr sz="4000">
              <a:solidFill>
                <a:srgbClr val="FA0053"/>
              </a:solidFill>
            </a:endParaRPr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32</a:t>
            </a:fld>
            <a:endParaRPr kern="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ctrTitle"/>
          </p:nvPr>
        </p:nvSpPr>
        <p:spPr>
          <a:xfrm>
            <a:off x="415600" y="2071500"/>
            <a:ext cx="11360800" cy="2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/>
              <a:t>TikTok empowers users through data portability</a:t>
            </a:r>
            <a:endParaRPr sz="5333"/>
          </a:p>
          <a:p>
            <a:r>
              <a:rPr lang="en" sz="4000"/>
              <a:t>Article 6.9</a:t>
            </a:r>
            <a:endParaRPr sz="4000"/>
          </a:p>
        </p:txBody>
      </p:sp>
      <p:sp>
        <p:nvSpPr>
          <p:cNvPr id="194" name="Google Shape;19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33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195" name="Google Shape;195;p8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605500" y="236800"/>
            <a:ext cx="10761600" cy="9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Download </a:t>
            </a:r>
            <a:r>
              <a:rPr lang="en" sz="4000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Your</a:t>
            </a:r>
            <a:r>
              <a:rPr lang="en" sz="4000">
                <a:solidFill>
                  <a:schemeClr val="dk1"/>
                </a:solidFill>
              </a:rPr>
              <a:t> Data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201" name="Google Shape;201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34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02" name="Google Shape;202;p9"/>
          <p:cNvSpPr txBox="1">
            <a:spLocks noGrp="1"/>
          </p:cNvSpPr>
          <p:nvPr>
            <p:ph type="body" idx="1"/>
          </p:nvPr>
        </p:nvSpPr>
        <p:spPr>
          <a:xfrm>
            <a:off x="698033" y="1684867"/>
            <a:ext cx="7690800" cy="30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65655">
              <a:lnSpc>
                <a:spcPct val="114999"/>
              </a:lnSpc>
              <a:spcBef>
                <a:spcPts val="2133"/>
              </a:spcBef>
              <a:buClr>
                <a:schemeClr val="dk1"/>
              </a:buClr>
              <a:buSzPts val="1900"/>
              <a:buFont typeface="Courier New"/>
              <a:buChar char="●"/>
            </a:pPr>
            <a:r>
              <a:rPr lang="en" sz="2667" b="1">
                <a:solidFill>
                  <a:srgbClr val="00FFFF"/>
                </a:solidFill>
              </a:rPr>
              <a:t>1 million</a:t>
            </a:r>
            <a:r>
              <a:rPr lang="en" sz="2667">
                <a:solidFill>
                  <a:srgbClr val="00FFFF"/>
                </a:solidFill>
              </a:rPr>
              <a:t> </a:t>
            </a:r>
            <a:r>
              <a:rPr lang="en" sz="2667">
                <a:solidFill>
                  <a:schemeClr val="dk1"/>
                </a:solidFill>
              </a:rPr>
              <a:t>monthly unique users in the EU</a:t>
            </a:r>
            <a:endParaRPr sz="2667">
              <a:solidFill>
                <a:schemeClr val="dk1"/>
              </a:solidFill>
            </a:endParaRPr>
          </a:p>
          <a:p>
            <a:pPr indent="-474121">
              <a:lnSpc>
                <a:spcPct val="114999"/>
              </a:lnSpc>
              <a:spcBef>
                <a:spcPts val="2133"/>
              </a:spcBef>
              <a:buClr>
                <a:schemeClr val="dk1"/>
              </a:buClr>
              <a:buSzPts val="2000"/>
              <a:buChar char="●"/>
            </a:pPr>
            <a:r>
              <a:rPr lang="en" sz="2667" b="1">
                <a:solidFill>
                  <a:srgbClr val="00FFFF"/>
                </a:solidFill>
              </a:rPr>
              <a:t>13 million</a:t>
            </a:r>
            <a:r>
              <a:rPr lang="en" sz="2667" b="1">
                <a:solidFill>
                  <a:srgbClr val="37F0E6"/>
                </a:solidFill>
              </a:rPr>
              <a:t> </a:t>
            </a:r>
            <a:r>
              <a:rPr lang="en" sz="2667">
                <a:solidFill>
                  <a:schemeClr val="dk1"/>
                </a:solidFill>
              </a:rPr>
              <a:t>worldwide</a:t>
            </a:r>
            <a:endParaRPr sz="2667">
              <a:solidFill>
                <a:schemeClr val="dk1"/>
              </a:solidFill>
            </a:endParaRPr>
          </a:p>
          <a:p>
            <a:pPr indent="-304792">
              <a:buSzPts val="1900"/>
              <a:buNone/>
            </a:pPr>
            <a:endParaRPr sz="3067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400" strike="sngStrike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000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000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203" name="Google Shape;20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934" y="3500334"/>
            <a:ext cx="8462735" cy="27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605500" y="236800"/>
            <a:ext cx="10761600" cy="9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Data portability API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209" name="Google Shape;209;p10"/>
          <p:cNvSpPr txBox="1">
            <a:spLocks noGrp="1"/>
          </p:cNvSpPr>
          <p:nvPr>
            <p:ph type="body" idx="1"/>
          </p:nvPr>
        </p:nvSpPr>
        <p:spPr>
          <a:xfrm>
            <a:off x="761600" y="1219200"/>
            <a:ext cx="10668800" cy="1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65655">
              <a:buClr>
                <a:schemeClr val="dk1"/>
              </a:buClr>
              <a:buSzPts val="1900"/>
              <a:buFont typeface="Courier New"/>
              <a:buChar char="●"/>
            </a:pPr>
            <a:r>
              <a:rPr lang="en" sz="2800">
                <a:solidFill>
                  <a:schemeClr val="dk1"/>
                </a:solidFill>
              </a:rPr>
              <a:t>TikTok has approved </a:t>
            </a:r>
            <a:r>
              <a:rPr lang="en" sz="2800" b="1">
                <a:solidFill>
                  <a:srgbClr val="00FFFF"/>
                </a:solidFill>
              </a:rPr>
              <a:t>all </a:t>
            </a:r>
            <a:r>
              <a:rPr lang="en" sz="2800">
                <a:solidFill>
                  <a:schemeClr val="dk1"/>
                </a:solidFill>
              </a:rPr>
              <a:t>complete Data Portability </a:t>
            </a:r>
            <a:r>
              <a:rPr lang="en" sz="2800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API</a:t>
            </a:r>
            <a:r>
              <a:rPr lang="en" sz="2800">
                <a:solidFill>
                  <a:schemeClr val="dk1"/>
                </a:solidFill>
              </a:rPr>
              <a:t> applications</a:t>
            </a:r>
            <a:endParaRPr sz="2800">
              <a:solidFill>
                <a:schemeClr val="dk1"/>
              </a:solidFill>
            </a:endParaRPr>
          </a:p>
          <a:p>
            <a:pPr indent="-482588">
              <a:buClr>
                <a:schemeClr val="dk1"/>
              </a:buClr>
              <a:buSzPts val="2100"/>
              <a:buChar char="●"/>
            </a:pPr>
            <a:r>
              <a:rPr lang="en" sz="2800">
                <a:solidFill>
                  <a:schemeClr val="dk1"/>
                </a:solidFill>
              </a:rPr>
              <a:t>Also extended to</a:t>
            </a:r>
            <a:r>
              <a:rPr lang="en" sz="2800" b="1">
                <a:solidFill>
                  <a:schemeClr val="dk1"/>
                </a:solidFill>
              </a:rPr>
              <a:t> </a:t>
            </a:r>
            <a:r>
              <a:rPr lang="en" sz="2800" b="1">
                <a:solidFill>
                  <a:srgbClr val="00FFFF"/>
                </a:solidFill>
              </a:rPr>
              <a:t>UK</a:t>
            </a:r>
            <a:endParaRPr sz="2800" b="1">
              <a:solidFill>
                <a:srgbClr val="00FFFF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0" y="1"/>
            <a:ext cx="4000000" cy="78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97923" defTabSz="1219170"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1100"/>
              <a:buFont typeface="Arial"/>
              <a:buChar char="●"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3181800" y="3395167"/>
            <a:ext cx="5828400" cy="3134000"/>
          </a:xfrm>
          <a:prstGeom prst="roundRect">
            <a:avLst>
              <a:gd name="adj" fmla="val 16667"/>
            </a:avLst>
          </a:prstGeom>
          <a:solidFill>
            <a:srgbClr val="25F4E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585" indent="-474121" defTabSz="1219170">
              <a:lnSpc>
                <a:spcPct val="115000"/>
              </a:lnSpc>
              <a:spcBef>
                <a:spcPts val="1600"/>
              </a:spcBef>
              <a:buClr>
                <a:srgbClr val="212121"/>
              </a:buClr>
              <a:buSzPts val="2000"/>
              <a:buFont typeface="Arial"/>
              <a:buChar char="➔"/>
            </a:pPr>
            <a:r>
              <a:rPr lang="en" sz="2667" kern="0">
                <a:solidFill>
                  <a:srgbClr val="212121"/>
                </a:solidFill>
                <a:latin typeface="Arial"/>
                <a:cs typeface="Arial"/>
                <a:sym typeface="Arial"/>
              </a:rPr>
              <a:t>cross-posting to multiple platforms</a:t>
            </a:r>
            <a:endParaRPr sz="2667" kern="0">
              <a:solidFill>
                <a:srgbClr val="212121"/>
              </a:solidFill>
              <a:latin typeface="Arial"/>
              <a:cs typeface="Arial"/>
              <a:sym typeface="Arial"/>
            </a:endParaRPr>
          </a:p>
          <a:p>
            <a:pPr marL="609585" indent="-474121" defTabSz="1219170">
              <a:lnSpc>
                <a:spcPct val="115000"/>
              </a:lnSpc>
              <a:buClr>
                <a:srgbClr val="212121"/>
              </a:buClr>
              <a:buSzPts val="2000"/>
              <a:buFont typeface="Arial"/>
              <a:buChar char="➔"/>
            </a:pPr>
            <a:r>
              <a:rPr lang="en" sz="2667" kern="0">
                <a:solidFill>
                  <a:srgbClr val="212121"/>
                </a:solidFill>
                <a:latin typeface="Arial"/>
                <a:cs typeface="Arial"/>
                <a:sym typeface="Arial"/>
              </a:rPr>
              <a:t>message interoperability</a:t>
            </a:r>
            <a:endParaRPr sz="2667" kern="0">
              <a:solidFill>
                <a:srgbClr val="212121"/>
              </a:solidFill>
              <a:latin typeface="Arial"/>
              <a:cs typeface="Arial"/>
              <a:sym typeface="Arial"/>
            </a:endParaRPr>
          </a:p>
          <a:p>
            <a:pPr marL="609585" indent="-474121" defTabSz="1219170">
              <a:lnSpc>
                <a:spcPct val="115000"/>
              </a:lnSpc>
              <a:buClr>
                <a:srgbClr val="212121"/>
              </a:buClr>
              <a:buSzPts val="2000"/>
              <a:buFont typeface="Arial"/>
              <a:buChar char="➔"/>
            </a:pPr>
            <a:r>
              <a:rPr lang="en" sz="2667" kern="0">
                <a:solidFill>
                  <a:srgbClr val="212121"/>
                </a:solidFill>
                <a:latin typeface="Arial"/>
                <a:cs typeface="Arial"/>
                <a:sym typeface="Arial"/>
              </a:rPr>
              <a:t>personal data management</a:t>
            </a:r>
            <a:endParaRPr sz="2667" kern="0">
              <a:solidFill>
                <a:srgbClr val="212121"/>
              </a:solidFill>
              <a:latin typeface="Arial"/>
              <a:cs typeface="Arial"/>
              <a:sym typeface="Arial"/>
            </a:endParaRPr>
          </a:p>
          <a:p>
            <a:pPr marL="609585" indent="-474121" defTabSz="1219170">
              <a:lnSpc>
                <a:spcPct val="115000"/>
              </a:lnSpc>
              <a:buClr>
                <a:srgbClr val="212121"/>
              </a:buClr>
              <a:buSzPts val="2000"/>
              <a:buFont typeface="Arial"/>
              <a:buChar char="➔"/>
            </a:pPr>
            <a:r>
              <a:rPr lang="en" sz="2667" kern="0">
                <a:solidFill>
                  <a:srgbClr val="212121"/>
                </a:solidFill>
                <a:latin typeface="Arial"/>
                <a:cs typeface="Arial"/>
                <a:sym typeface="Arial"/>
              </a:rPr>
              <a:t>data broker services</a:t>
            </a:r>
            <a:endParaRPr sz="2667" kern="0">
              <a:solidFill>
                <a:srgbClr val="212121"/>
              </a:solidFill>
              <a:latin typeface="Arial"/>
              <a:cs typeface="Arial"/>
              <a:sym typeface="Arial"/>
            </a:endParaRPr>
          </a:p>
          <a:p>
            <a:pPr marL="609585" indent="-474121" defTabSz="1219170">
              <a:lnSpc>
                <a:spcPct val="115000"/>
              </a:lnSpc>
              <a:buClr>
                <a:srgbClr val="212121"/>
              </a:buClr>
              <a:buSzPts val="2000"/>
              <a:buFont typeface="Arial"/>
              <a:buChar char="➔"/>
            </a:pPr>
            <a:r>
              <a:rPr lang="en" sz="2667" kern="0">
                <a:solidFill>
                  <a:srgbClr val="212121"/>
                </a:solidFill>
                <a:latin typeface="Arial"/>
                <a:cs typeface="Arial"/>
                <a:sym typeface="Arial"/>
              </a:rPr>
              <a:t>user insights</a:t>
            </a:r>
            <a:endParaRPr sz="2800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4974900" y="2703433"/>
            <a:ext cx="240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Use cases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>
            <a:spLocks noGrp="1"/>
          </p:cNvSpPr>
          <p:nvPr>
            <p:ph type="ctrTitle"/>
          </p:nvPr>
        </p:nvSpPr>
        <p:spPr>
          <a:xfrm>
            <a:off x="415600" y="2072167"/>
            <a:ext cx="11360800" cy="2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/>
              <a:t>Data transparency that supports our Business Users</a:t>
            </a:r>
            <a:endParaRPr sz="5333"/>
          </a:p>
          <a:p>
            <a:r>
              <a:rPr lang="en" sz="4000"/>
              <a:t>Article 6.10</a:t>
            </a:r>
            <a:endParaRPr sz="4000"/>
          </a:p>
        </p:txBody>
      </p:sp>
      <p:sp>
        <p:nvSpPr>
          <p:cNvPr id="218" name="Google Shape;21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36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19" name="Google Shape;219;p12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>
            <a:spLocks noGrp="1"/>
          </p:cNvSpPr>
          <p:nvPr>
            <p:ph type="body" idx="1"/>
          </p:nvPr>
        </p:nvSpPr>
        <p:spPr>
          <a:xfrm>
            <a:off x="600800" y="1681767"/>
            <a:ext cx="4516400" cy="4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74121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●"/>
            </a:pPr>
            <a:r>
              <a:rPr lang="en" sz="2667">
                <a:solidFill>
                  <a:schemeClr val="dk1"/>
                </a:solidFill>
              </a:rPr>
              <a:t>Rich audience </a:t>
            </a:r>
            <a:r>
              <a:rPr lang="en" sz="2667" b="1">
                <a:solidFill>
                  <a:srgbClr val="00FFFF"/>
                </a:solidFill>
              </a:rPr>
              <a:t>insights</a:t>
            </a:r>
            <a:r>
              <a:rPr lang="en" sz="2667">
                <a:solidFill>
                  <a:srgbClr val="00FFFF"/>
                </a:solidFill>
              </a:rPr>
              <a:t> </a:t>
            </a:r>
            <a:r>
              <a:rPr lang="en" sz="2667">
                <a:solidFill>
                  <a:schemeClr val="dk1"/>
                </a:solidFill>
              </a:rPr>
              <a:t>and performance metrics for Business Users</a:t>
            </a:r>
            <a:endParaRPr sz="2667">
              <a:solidFill>
                <a:schemeClr val="dk1"/>
              </a:solidFill>
            </a:endParaRPr>
          </a:p>
          <a:p>
            <a:pPr indent="-474121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●"/>
            </a:pPr>
            <a:r>
              <a:rPr lang="en" sz="2667">
                <a:solidFill>
                  <a:schemeClr val="dk1"/>
                </a:solidFill>
              </a:rPr>
              <a:t>Used by </a:t>
            </a:r>
            <a:r>
              <a:rPr lang="en" sz="2667" b="1">
                <a:solidFill>
                  <a:srgbClr val="00FFFF"/>
                </a:solidFill>
              </a:rPr>
              <a:t>tens of thousands</a:t>
            </a:r>
            <a:r>
              <a:rPr lang="en" sz="2667">
                <a:solidFill>
                  <a:srgbClr val="00FFFF"/>
                </a:solidFill>
              </a:rPr>
              <a:t> </a:t>
            </a:r>
            <a:r>
              <a:rPr lang="en" sz="2667">
                <a:solidFill>
                  <a:schemeClr val="dk1"/>
                </a:solidFill>
              </a:rPr>
              <a:t>of weekly EU Business Users </a:t>
            </a:r>
            <a:endParaRPr sz="2667">
              <a:solidFill>
                <a:schemeClr val="dk1"/>
              </a:solidFill>
            </a:endParaRPr>
          </a:p>
          <a:p>
            <a:pPr indent="-474121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●"/>
            </a:pPr>
            <a:r>
              <a:rPr lang="en" sz="2667">
                <a:solidFill>
                  <a:schemeClr val="dk1"/>
                </a:solidFill>
              </a:rPr>
              <a:t>TikTok approved over </a:t>
            </a:r>
            <a:r>
              <a:rPr lang="en" sz="2667" b="1">
                <a:solidFill>
                  <a:srgbClr val="00FFFF"/>
                </a:solidFill>
              </a:rPr>
              <a:t>1,500 new registrations </a:t>
            </a:r>
            <a:r>
              <a:rPr lang="en" sz="2667">
                <a:solidFill>
                  <a:schemeClr val="dk1"/>
                </a:solidFill>
              </a:rPr>
              <a:t>in the 12 months prior to 7 March 2025</a:t>
            </a:r>
            <a:endParaRPr sz="2667">
              <a:solidFill>
                <a:schemeClr val="dk1"/>
              </a:solidFill>
            </a:endParaRPr>
          </a:p>
          <a:p>
            <a:pPr indent="-474121">
              <a:lnSpc>
                <a:spcPct val="100000"/>
              </a:lnSpc>
              <a:spcBef>
                <a:spcPts val="1333"/>
              </a:spcBef>
              <a:buClr>
                <a:schemeClr val="dk1"/>
              </a:buClr>
              <a:buSzPts val="2000"/>
              <a:buChar char="●"/>
            </a:pPr>
            <a:endParaRPr sz="2667">
              <a:solidFill>
                <a:schemeClr val="dk1"/>
              </a:solidFill>
            </a:endParaRPr>
          </a:p>
          <a:p>
            <a:pPr indent="-304792">
              <a:lnSpc>
                <a:spcPct val="100000"/>
              </a:lnSpc>
              <a:spcBef>
                <a:spcPts val="1333"/>
              </a:spcBef>
              <a:buClr>
                <a:schemeClr val="lt1"/>
              </a:buClr>
              <a:buSzPts val="1700"/>
              <a:buNone/>
            </a:pPr>
            <a:endParaRPr sz="2267">
              <a:solidFill>
                <a:schemeClr val="lt1"/>
              </a:solidFill>
            </a:endParaRP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600800" y="433200"/>
            <a:ext cx="113108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Supporting growth through transparency 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226" name="Google Shape;226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37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27" name="Google Shape;227;p13"/>
          <p:cNvSpPr txBox="1"/>
          <p:nvPr/>
        </p:nvSpPr>
        <p:spPr>
          <a:xfrm>
            <a:off x="705933" y="1219201"/>
            <a:ext cx="40000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Business </a:t>
            </a: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Analytics</a:t>
            </a:r>
            <a:endParaRPr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8" name="Google Shape;2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8198" y="1338317"/>
            <a:ext cx="2492103" cy="499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401" y="1334868"/>
            <a:ext cx="3314591" cy="499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ab13eb1a3_1_426"/>
          <p:cNvSpPr txBox="1">
            <a:spLocks noGrp="1"/>
          </p:cNvSpPr>
          <p:nvPr>
            <p:ph type="ctrTitle"/>
          </p:nvPr>
        </p:nvSpPr>
        <p:spPr>
          <a:xfrm>
            <a:off x="415600" y="2072167"/>
            <a:ext cx="11360800" cy="2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solidFill>
                  <a:srgbClr val="00FFFF"/>
                </a:solidFill>
              </a:rPr>
              <a:t>Stakeholder feedback &amp;</a:t>
            </a:r>
            <a:br>
              <a:rPr lang="en" sz="5333">
                <a:solidFill>
                  <a:srgbClr val="00FFFF"/>
                </a:solidFill>
              </a:rPr>
            </a:br>
            <a:r>
              <a:rPr lang="en" sz="5333">
                <a:solidFill>
                  <a:srgbClr val="00FFFF"/>
                </a:solidFill>
              </a:rPr>
              <a:t>compliance updates</a:t>
            </a:r>
            <a:endParaRPr sz="5333">
              <a:solidFill>
                <a:srgbClr val="00FFFF"/>
              </a:solidFill>
            </a:endParaRPr>
          </a:p>
        </p:txBody>
      </p:sp>
      <p:sp>
        <p:nvSpPr>
          <p:cNvPr id="235" name="Google Shape;235;g36ab13eb1a3_1_4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38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36" name="Google Shape;236;g36ab13eb1a3_1_426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ab13eb1a3_1_504"/>
          <p:cNvSpPr txBox="1">
            <a:spLocks noGrp="1"/>
          </p:cNvSpPr>
          <p:nvPr>
            <p:ph type="ctrTitle"/>
          </p:nvPr>
        </p:nvSpPr>
        <p:spPr>
          <a:xfrm>
            <a:off x="415600" y="2072167"/>
            <a:ext cx="11360800" cy="2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/>
              <a:t>Expanding Lead </a:t>
            </a:r>
            <a:r>
              <a:rPr lang="en" sz="5333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Generation</a:t>
            </a:r>
            <a:r>
              <a:rPr lang="en" sz="5333"/>
              <a:t> worldwide</a:t>
            </a:r>
            <a:endParaRPr sz="5333"/>
          </a:p>
        </p:txBody>
      </p:sp>
      <p:sp>
        <p:nvSpPr>
          <p:cNvPr id="242" name="Google Shape;242;g36ab13eb1a3_1_50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39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43" name="Google Shape;243;g36ab13eb1a3_1_504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B8A901C1-307A-A6B4-0FD7-3109033E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324900"/>
            <a:ext cx="10515600" cy="1325563"/>
          </a:xfrm>
        </p:spPr>
        <p:txBody>
          <a:bodyPr/>
          <a:lstStyle/>
          <a:p>
            <a:r>
              <a:rPr lang="en-IE" b="1" dirty="0">
                <a:solidFill>
                  <a:schemeClr val="bg1"/>
                </a:solidFill>
                <a:latin typeface="+mn-lt"/>
              </a:rPr>
              <a:t>Regulatory landscape - Platforms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40F6CB7-D817-40D6-6BE0-5BA51DB458FD}"/>
              </a:ext>
            </a:extLst>
          </p:cNvPr>
          <p:cNvSpPr txBox="1">
            <a:spLocks/>
          </p:cNvSpPr>
          <p:nvPr/>
        </p:nvSpPr>
        <p:spPr>
          <a:xfrm>
            <a:off x="592095" y="104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I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Rules of engagement 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F13E112-45B5-2F8E-E5A5-30C98938E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95" y="1377935"/>
            <a:ext cx="11362012" cy="4760107"/>
          </a:xfrm>
        </p:spPr>
        <p:txBody>
          <a:bodyPr>
            <a:normAutofit fontScale="92500" lnSpcReduction="10000"/>
          </a:bodyPr>
          <a:lstStyle/>
          <a:p>
            <a:pPr marL="446077" indent="-446077">
              <a:spcAft>
                <a:spcPts val="1200"/>
              </a:spcAft>
            </a:pPr>
            <a:r>
              <a:rPr lang="en-US" i="0" dirty="0"/>
              <a:t>No reference to ongoing or past proceedings</a:t>
            </a:r>
          </a:p>
          <a:p>
            <a:pPr marL="446077" indent="-446077">
              <a:spcAft>
                <a:spcPts val="1200"/>
              </a:spcAft>
            </a:pPr>
            <a:r>
              <a:rPr lang="en-US" i="0" dirty="0"/>
              <a:t>No attacks; questions should remain polite and constructive.</a:t>
            </a:r>
          </a:p>
          <a:p>
            <a:pPr marL="446077" indent="-446077">
              <a:spcAft>
                <a:spcPts val="1200"/>
              </a:spcAft>
            </a:pPr>
            <a:r>
              <a:rPr lang="en-US" i="0" dirty="0"/>
              <a:t>The Commission will moderate the discussions. Its role will be to steer the discussion</a:t>
            </a:r>
          </a:p>
          <a:p>
            <a:pPr marL="446077" indent="-446077">
              <a:spcAft>
                <a:spcPts val="1200"/>
              </a:spcAft>
            </a:pPr>
            <a:r>
              <a:rPr lang="en-US" i="0" dirty="0"/>
              <a:t>The Commission will not provide legal interpretations / take any positions</a:t>
            </a:r>
          </a:p>
          <a:p>
            <a:pPr marL="446077" indent="-446077">
              <a:spcAft>
                <a:spcPts val="1200"/>
              </a:spcAft>
            </a:pPr>
            <a:r>
              <a:rPr lang="en-US" i="0" dirty="0"/>
              <a:t>No sharing of business sensitive information</a:t>
            </a:r>
          </a:p>
          <a:p>
            <a:pPr marL="446077" indent="-446077">
              <a:spcAft>
                <a:spcPts val="1200"/>
              </a:spcAft>
            </a:pPr>
            <a:r>
              <a:rPr lang="en-US" dirty="0"/>
              <a:t>Goal is to hear stakeholders’ feedback on the concrete compliance solutions</a:t>
            </a:r>
          </a:p>
          <a:p>
            <a:pPr marL="446077" indent="-446077">
              <a:spcAft>
                <a:spcPts val="1200"/>
              </a:spcAft>
            </a:pPr>
            <a:r>
              <a:rPr lang="en-US" dirty="0"/>
              <a:t>W</a:t>
            </a:r>
            <a:r>
              <a:rPr lang="en-US" i="0" dirty="0"/>
              <a:t>e may not be able to take all comments and questions. Any observations can be sent to </a:t>
            </a:r>
            <a:r>
              <a:rPr lang="en-US" i="0" dirty="0">
                <a:hlinkClick r:id="rId3"/>
              </a:rPr>
              <a:t>EC-DMA@ec.europa.eu</a:t>
            </a:r>
            <a:r>
              <a:rPr lang="en-US" i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471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ab13eb1a3_1_10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40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49" name="Google Shape;249;g36ab13eb1a3_1_108"/>
          <p:cNvSpPr txBox="1"/>
          <p:nvPr/>
        </p:nvSpPr>
        <p:spPr>
          <a:xfrm>
            <a:off x="985555" y="1469283"/>
            <a:ext cx="6191600" cy="517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900"/>
            </a:pPr>
            <a:endParaRPr sz="2667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24920" indent="-389457" defTabSz="1219170">
              <a:buClr>
                <a:srgbClr val="FFFFFF"/>
              </a:buClr>
              <a:buSzPts val="2000"/>
              <a:buFont typeface="Arial"/>
              <a:buChar char="•"/>
            </a:pP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Lead generation is the process of identifying and cultivating potential customers (</a:t>
            </a:r>
            <a:r>
              <a:rPr lang="en" sz="2667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‘leads’</a:t>
            </a: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26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609585" indent="-304792" defTabSz="1219170">
              <a:buClr>
                <a:srgbClr val="212121"/>
              </a:buClr>
              <a:buSzPts val="1900"/>
            </a:pPr>
            <a:endParaRPr sz="2667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24920" indent="-389457" defTabSz="1219170">
              <a:buClr>
                <a:srgbClr val="FFFFFF"/>
              </a:buClr>
              <a:buSzPts val="2000"/>
              <a:buFont typeface="Arial"/>
              <a:buChar char="•"/>
            </a:pP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offers Business Users the Business Account - Lead Generation tool to help </a:t>
            </a:r>
            <a:r>
              <a:rPr lang="en" sz="2667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empower businesses</a:t>
            </a:r>
            <a:r>
              <a:rPr lang="en" sz="2667" b="1" kern="0">
                <a:solidFill>
                  <a:srgbClr val="FA005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to get leads organically</a:t>
            </a:r>
            <a:endParaRPr sz="26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609585" indent="-304792" defTabSz="1219170">
              <a:buClr>
                <a:srgbClr val="212121"/>
              </a:buClr>
              <a:buSzPts val="1900"/>
            </a:pPr>
            <a:endParaRPr sz="2667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  <a:buSzPts val="1900"/>
            </a:pPr>
            <a:endParaRPr sz="2667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  <a:buSzPts val="1800"/>
            </a:pPr>
            <a:endParaRPr sz="2667" b="1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0" name="Google Shape;250;g36ab13eb1a3_1_108"/>
          <p:cNvSpPr txBox="1"/>
          <p:nvPr/>
        </p:nvSpPr>
        <p:spPr>
          <a:xfrm>
            <a:off x="474000" y="360001"/>
            <a:ext cx="100248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3000"/>
            </a:pPr>
            <a:r>
              <a:rPr lang="en" sz="40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Account </a:t>
            </a:r>
            <a:r>
              <a:rPr lang="en" sz="4000" b="1" kern="0">
                <a:solidFill>
                  <a:srgbClr val="FA0053"/>
                </a:solidFill>
                <a:latin typeface="Proxima Nova"/>
                <a:ea typeface="Proxima Nova"/>
                <a:cs typeface="Proxima Nova"/>
                <a:sym typeface="Proxima Nova"/>
              </a:rPr>
              <a:t>- </a:t>
            </a:r>
            <a:r>
              <a:rPr lang="en" sz="4000" b="1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Lead Generation</a:t>
            </a:r>
            <a:endParaRPr sz="4000" kern="0">
              <a:solidFill>
                <a:srgbClr val="FE2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36ab13eb1a3_1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0355" y="1422402"/>
            <a:ext cx="3237843" cy="52323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36ab13eb1a3_1_108"/>
          <p:cNvCxnSpPr/>
          <p:nvPr/>
        </p:nvCxnSpPr>
        <p:spPr>
          <a:xfrm rot="10800000" flipH="1">
            <a:off x="6834467" y="5291567"/>
            <a:ext cx="1693200" cy="395200"/>
          </a:xfrm>
          <a:prstGeom prst="straightConnector1">
            <a:avLst/>
          </a:prstGeom>
          <a:noFill/>
          <a:ln w="38100" cap="flat" cmpd="sng">
            <a:solidFill>
              <a:srgbClr val="EE005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"/>
          <p:cNvSpPr txBox="1">
            <a:spLocks noGrp="1"/>
          </p:cNvSpPr>
          <p:nvPr>
            <p:ph type="body" idx="1"/>
          </p:nvPr>
        </p:nvSpPr>
        <p:spPr>
          <a:xfrm>
            <a:off x="589800" y="1467267"/>
            <a:ext cx="10706800" cy="4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65655">
              <a:spcBef>
                <a:spcPts val="1333"/>
              </a:spcBef>
              <a:buClr>
                <a:schemeClr val="dk1"/>
              </a:buClr>
              <a:buSzPts val="1900"/>
              <a:buChar char="●"/>
            </a:pPr>
            <a:r>
              <a:rPr lang="en" sz="2533">
                <a:solidFill>
                  <a:schemeClr val="dk1"/>
                </a:solidFill>
              </a:rPr>
              <a:t>Existing TikTok feature</a:t>
            </a:r>
            <a:r>
              <a:rPr lang="en" sz="2533">
                <a:solidFill>
                  <a:srgbClr val="00FFFF"/>
                </a:solidFill>
              </a:rPr>
              <a:t> </a:t>
            </a:r>
            <a:r>
              <a:rPr lang="en" sz="2533" b="1">
                <a:solidFill>
                  <a:srgbClr val="00FFFF"/>
                </a:solidFill>
              </a:rPr>
              <a:t>extended to the rest of the EU</a:t>
            </a:r>
            <a:r>
              <a:rPr lang="en" sz="2533">
                <a:solidFill>
                  <a:schemeClr val="dk1"/>
                </a:solidFill>
              </a:rPr>
              <a:t> (and globally!)</a:t>
            </a:r>
            <a:endParaRPr sz="2533">
              <a:solidFill>
                <a:schemeClr val="dk1"/>
              </a:solidFill>
            </a:endParaRPr>
          </a:p>
          <a:p>
            <a:pPr indent="-465655">
              <a:spcBef>
                <a:spcPts val="1333"/>
              </a:spcBef>
              <a:buClr>
                <a:schemeClr val="dk1"/>
              </a:buClr>
              <a:buSzPts val="1900"/>
              <a:buChar char="●"/>
            </a:pPr>
            <a:r>
              <a:rPr lang="en" sz="2533">
                <a:solidFill>
                  <a:schemeClr val="dk1"/>
                </a:solidFill>
              </a:rPr>
              <a:t>Enables TikTok users and businesses to</a:t>
            </a:r>
            <a:r>
              <a:rPr lang="en" sz="2533" b="1">
                <a:solidFill>
                  <a:schemeClr val="accent5"/>
                </a:solidFill>
              </a:rPr>
              <a:t> </a:t>
            </a:r>
            <a:r>
              <a:rPr lang="en" sz="2533" b="1">
                <a:solidFill>
                  <a:srgbClr val="00FFFF"/>
                </a:solidFill>
              </a:rPr>
              <a:t>connect directly</a:t>
            </a:r>
            <a:endParaRPr sz="2533" b="1">
              <a:solidFill>
                <a:srgbClr val="00FFFF"/>
              </a:solidFill>
            </a:endParaRPr>
          </a:p>
          <a:p>
            <a:pPr indent="-465655">
              <a:spcBef>
                <a:spcPts val="1333"/>
              </a:spcBef>
              <a:buClr>
                <a:schemeClr val="dk1"/>
              </a:buClr>
              <a:buSzPts val="1900"/>
              <a:buChar char="●"/>
            </a:pPr>
            <a:r>
              <a:rPr lang="en" sz="2533">
                <a:solidFill>
                  <a:schemeClr val="dk1"/>
                </a:solidFill>
              </a:rPr>
              <a:t>Available to Registered Business Accounts and Business Accounts with &gt; 1000 followers</a:t>
            </a:r>
            <a:endParaRPr sz="2533">
              <a:solidFill>
                <a:schemeClr val="dk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000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000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58" name="Google Shape;258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41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59" name="Google Shape;259;p14"/>
          <p:cNvSpPr txBox="1"/>
          <p:nvPr/>
        </p:nvSpPr>
        <p:spPr>
          <a:xfrm>
            <a:off x="608867" y="563201"/>
            <a:ext cx="100248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3000"/>
            </a:pPr>
            <a:r>
              <a:rPr lang="en" sz="40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Lead Generation </a:t>
            </a:r>
            <a:r>
              <a:rPr lang="en" sz="4000" b="1" kern="0">
                <a:solidFill>
                  <a:srgbClr val="FA0053"/>
                </a:solidFill>
                <a:latin typeface="Proxima Nova"/>
                <a:ea typeface="Proxima Nova"/>
                <a:cs typeface="Proxima Nova"/>
                <a:sym typeface="Proxima Nova"/>
              </a:rPr>
              <a:t>expansion</a:t>
            </a:r>
            <a:endParaRPr sz="4000" kern="0">
              <a:solidFill>
                <a:srgbClr val="FA00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6229367" y="4163500"/>
            <a:ext cx="4852400" cy="19336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15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" sz="2400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Used by</a:t>
            </a:r>
            <a:r>
              <a:rPr lang="en" sz="2400" b="1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5,000 </a:t>
            </a:r>
            <a:r>
              <a:rPr lang="en" sz="2400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EU users per week (in the two months to March 2025)</a:t>
            </a:r>
            <a:endParaRPr sz="2400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p14"/>
          <p:cNvSpPr/>
          <p:nvPr/>
        </p:nvSpPr>
        <p:spPr>
          <a:xfrm>
            <a:off x="740267" y="4163500"/>
            <a:ext cx="4852400" cy="19336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15000"/>
              </a:lnSpc>
              <a:spcBef>
                <a:spcPts val="1333"/>
              </a:spcBef>
              <a:buClr>
                <a:srgbClr val="000000"/>
              </a:buClr>
            </a:pPr>
            <a:r>
              <a:rPr lang="en" sz="2400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Used by</a:t>
            </a:r>
            <a:r>
              <a:rPr lang="en" sz="2400" b="1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50,000 </a:t>
            </a:r>
            <a:r>
              <a:rPr lang="en" sz="2400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EU businesses (in the two months prior to March 2025)</a:t>
            </a:r>
            <a:endParaRPr sz="2400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ab13eb1a3_1_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42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67" name="Google Shape;267;g36ab13eb1a3_1_132"/>
          <p:cNvSpPr txBox="1"/>
          <p:nvPr/>
        </p:nvSpPr>
        <p:spPr>
          <a:xfrm>
            <a:off x="608867" y="1"/>
            <a:ext cx="100248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3000"/>
            </a:pPr>
            <a:r>
              <a:rPr lang="en" sz="40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Account -</a:t>
            </a:r>
            <a:r>
              <a:rPr lang="en" sz="4000" b="1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4000" b="1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Lead Generation</a:t>
            </a:r>
            <a:endParaRPr sz="4000" kern="0">
              <a:solidFill>
                <a:srgbClr val="FE2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6ab13eb1a3_1_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401" y="888969"/>
            <a:ext cx="8672201" cy="579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ab13eb1a3_1_1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43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74" name="Google Shape;274;g36ab13eb1a3_1_140"/>
          <p:cNvSpPr txBox="1"/>
          <p:nvPr/>
        </p:nvSpPr>
        <p:spPr>
          <a:xfrm>
            <a:off x="7884967" y="5515700"/>
            <a:ext cx="3562400" cy="1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After clicking on the CTA, users can use a form to start the conversation</a:t>
            </a:r>
            <a:endParaRPr sz="2133" b="1" kern="0">
              <a:solidFill>
                <a:srgbClr val="00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189" indent="-304792" defTabSz="1219170">
              <a:buClr>
                <a:srgbClr val="000000"/>
              </a:buClr>
              <a:buSzPts val="1800"/>
            </a:pPr>
            <a:endParaRPr sz="2133" kern="0">
              <a:solidFill>
                <a:srgbClr val="37F0E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5" name="Google Shape;275;g36ab13eb1a3_1_140"/>
          <p:cNvSpPr txBox="1"/>
          <p:nvPr/>
        </p:nvSpPr>
        <p:spPr>
          <a:xfrm>
            <a:off x="435467" y="-74965"/>
            <a:ext cx="100248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3000"/>
            </a:pPr>
            <a:r>
              <a:rPr lang="en" sz="40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Account -</a:t>
            </a:r>
            <a:r>
              <a:rPr lang="en" sz="4000" b="1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4000" b="1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Lead Generation</a:t>
            </a:r>
            <a:endParaRPr sz="4000" kern="0">
              <a:solidFill>
                <a:srgbClr val="FE2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36ab13eb1a3_1_140"/>
          <p:cNvSpPr txBox="1"/>
          <p:nvPr/>
        </p:nvSpPr>
        <p:spPr>
          <a:xfrm>
            <a:off x="4369567" y="5515700"/>
            <a:ext cx="32228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CTA button can be on profile or video </a:t>
            </a:r>
            <a:endParaRPr sz="2000" b="1" kern="0">
              <a:solidFill>
                <a:srgbClr val="00FFFF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7" name="Google Shape;277;g36ab13eb1a3_1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567" y="1035567"/>
            <a:ext cx="2036792" cy="4406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6ab13eb1a3_1_140"/>
          <p:cNvSpPr txBox="1"/>
          <p:nvPr/>
        </p:nvSpPr>
        <p:spPr>
          <a:xfrm>
            <a:off x="496184" y="5515700"/>
            <a:ext cx="34216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Calls to Action (CTAs): </a:t>
            </a:r>
            <a:r>
              <a:rPr lang="en" sz="2133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Apply Now, Sign Up, Get Quote, Special Offer</a:t>
            </a:r>
            <a:endParaRPr sz="2133" b="1" kern="0">
              <a:solidFill>
                <a:srgbClr val="00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37F0E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9" name="Google Shape;279;g36ab13eb1a3_1_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0251" y="902451"/>
            <a:ext cx="2091824" cy="444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6ab13eb1a3_1_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2301" y="1022351"/>
            <a:ext cx="2269367" cy="420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ab13eb1a3_1_1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44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86" name="Google Shape;286;g36ab13eb1a3_1_149"/>
          <p:cNvSpPr txBox="1"/>
          <p:nvPr/>
        </p:nvSpPr>
        <p:spPr>
          <a:xfrm>
            <a:off x="608867" y="563201"/>
            <a:ext cx="100248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3000"/>
            </a:pPr>
            <a:r>
              <a:rPr lang="en" sz="40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Account -</a:t>
            </a:r>
            <a:r>
              <a:rPr lang="en" sz="4000" b="1" kern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4000" b="1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Lead Generation</a:t>
            </a:r>
            <a:endParaRPr sz="4000" kern="0">
              <a:solidFill>
                <a:srgbClr val="FE2C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36ab13eb1a3_1_149"/>
          <p:cNvSpPr txBox="1"/>
          <p:nvPr/>
        </p:nvSpPr>
        <p:spPr>
          <a:xfrm>
            <a:off x="608868" y="1219197"/>
            <a:ext cx="5143600" cy="3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43930" defTabSz="1219170">
              <a:buClr>
                <a:srgbClr val="212121"/>
              </a:buClr>
              <a:buSzPts val="1900"/>
            </a:pPr>
            <a:endParaRPr sz="2400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  <a:buSzPts val="1900"/>
            </a:pPr>
            <a:endParaRPr sz="2533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189" indent="-457189" defTabSz="1219170">
              <a:buClr>
                <a:srgbClr val="FFFFFF"/>
              </a:buClr>
              <a:buSzPts val="1900"/>
              <a:buFont typeface="Arial"/>
              <a:buChar char="•"/>
            </a:pPr>
            <a:r>
              <a:rPr lang="en" sz="2533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 business receives the</a:t>
            </a:r>
            <a:r>
              <a:rPr lang="en" sz="2533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 lead forms</a:t>
            </a:r>
            <a:r>
              <a:rPr lang="en" sz="2533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and can review and manage those requests</a:t>
            </a: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457189" indent="-296326" defTabSz="1219170">
              <a:buClr>
                <a:srgbClr val="000000"/>
              </a:buClr>
              <a:buSzPts val="1900"/>
            </a:pPr>
            <a:endParaRPr sz="2533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189" indent="-457189" defTabSz="1219170">
              <a:buClr>
                <a:srgbClr val="FFFFFF"/>
              </a:buClr>
              <a:buSzPts val="1900"/>
              <a:buFont typeface="Arial"/>
              <a:buChar char="•"/>
            </a:pPr>
            <a:r>
              <a:rPr lang="en" sz="2533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 business can respond and </a:t>
            </a:r>
            <a:r>
              <a:rPr lang="en" sz="2533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take the leads forward</a:t>
            </a:r>
            <a:endParaRPr sz="1867" b="1" kern="0">
              <a:solidFill>
                <a:srgbClr val="00FFFF"/>
              </a:solidFill>
              <a:latin typeface="Arial"/>
              <a:cs typeface="Arial"/>
              <a:sym typeface="Arial"/>
            </a:endParaRPr>
          </a:p>
          <a:p>
            <a:pPr marL="457189" indent="-304792" defTabSz="1219170">
              <a:buClr>
                <a:srgbClr val="000000"/>
              </a:buClr>
              <a:buSzPts val="1800"/>
            </a:pPr>
            <a:endParaRPr sz="2400" b="1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8" name="Google Shape;288;g36ab13eb1a3_1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375" y="1320800"/>
            <a:ext cx="5389927" cy="5335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 txBox="1">
            <a:spLocks noGrp="1"/>
          </p:cNvSpPr>
          <p:nvPr>
            <p:ph type="ctrTitle"/>
          </p:nvPr>
        </p:nvSpPr>
        <p:spPr>
          <a:xfrm>
            <a:off x="415600" y="2072167"/>
            <a:ext cx="11360800" cy="2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/>
              <a:t>Balanced terms for better business partnerships</a:t>
            </a:r>
            <a:endParaRPr sz="5333"/>
          </a:p>
          <a:p>
            <a:r>
              <a:rPr lang="en" sz="4000"/>
              <a:t>Article 6.12</a:t>
            </a:r>
            <a:endParaRPr sz="4000"/>
          </a:p>
        </p:txBody>
      </p:sp>
      <p:sp>
        <p:nvSpPr>
          <p:cNvPr id="294" name="Google Shape;29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45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295" name="Google Shape;295;p15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>
            <a:spLocks noGrp="1"/>
          </p:cNvSpPr>
          <p:nvPr>
            <p:ph type="body" idx="1"/>
          </p:nvPr>
        </p:nvSpPr>
        <p:spPr>
          <a:xfrm>
            <a:off x="601800" y="1462332"/>
            <a:ext cx="9769200" cy="47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SzPts val="1900"/>
              <a:buNone/>
            </a:pPr>
            <a:r>
              <a:rPr lang="en" sz="3200">
                <a:solidFill>
                  <a:schemeClr val="dk1"/>
                </a:solidFill>
              </a:rPr>
              <a:t>Under </a:t>
            </a:r>
            <a:r>
              <a:rPr lang="en" sz="3200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Article</a:t>
            </a:r>
            <a:r>
              <a:rPr lang="en" sz="3200">
                <a:solidFill>
                  <a:schemeClr val="dk1"/>
                </a:solidFill>
              </a:rPr>
              <a:t> 6.12, terms of access must:</a:t>
            </a:r>
            <a:endParaRPr sz="3200">
              <a:solidFill>
                <a:schemeClr val="dk1"/>
              </a:solidFill>
            </a:endParaRPr>
          </a:p>
          <a:p>
            <a:pPr indent="-507987">
              <a:spcBef>
                <a:spcPts val="1333"/>
              </a:spcBef>
              <a:buClr>
                <a:schemeClr val="dk1"/>
              </a:buClr>
              <a:buSzPts val="2400"/>
              <a:buFont typeface="Proxima Nova"/>
              <a:buChar char="●"/>
            </a:pPr>
            <a:r>
              <a:rPr lang="en" sz="3200">
                <a:solidFill>
                  <a:schemeClr val="dk1"/>
                </a:solidFill>
              </a:rPr>
              <a:t>Be </a:t>
            </a:r>
            <a:r>
              <a:rPr lang="en" sz="3200" b="1">
                <a:solidFill>
                  <a:srgbClr val="00FFFF"/>
                </a:solidFill>
              </a:rPr>
              <a:t>published</a:t>
            </a:r>
            <a:endParaRPr sz="3200" b="1">
              <a:solidFill>
                <a:srgbClr val="00FFFF"/>
              </a:solidFill>
            </a:endParaRPr>
          </a:p>
          <a:p>
            <a:pPr indent="-507987">
              <a:lnSpc>
                <a:spcPct val="114999"/>
              </a:lnSpc>
              <a:spcBef>
                <a:spcPts val="1333"/>
              </a:spcBef>
              <a:buClr>
                <a:schemeClr val="dk1"/>
              </a:buClr>
              <a:buSzPts val="2400"/>
              <a:buFont typeface="Proxima Nova"/>
              <a:buChar char="●"/>
            </a:pPr>
            <a:r>
              <a:rPr lang="en" sz="3200">
                <a:solidFill>
                  <a:schemeClr val="dk1"/>
                </a:solidFill>
              </a:rPr>
              <a:t>Be</a:t>
            </a:r>
            <a:r>
              <a:rPr lang="en" sz="3200" b="1">
                <a:solidFill>
                  <a:schemeClr val="dk1"/>
                </a:solidFill>
              </a:rPr>
              <a:t> </a:t>
            </a:r>
            <a:r>
              <a:rPr lang="en" sz="3200" b="1">
                <a:solidFill>
                  <a:srgbClr val="00FFFF"/>
                </a:solidFill>
              </a:rPr>
              <a:t>consistent with FRAND principles</a:t>
            </a:r>
            <a:endParaRPr sz="3200">
              <a:solidFill>
                <a:srgbClr val="00FFFF"/>
              </a:solidFill>
            </a:endParaRPr>
          </a:p>
          <a:p>
            <a:pPr indent="-507987">
              <a:spcBef>
                <a:spcPts val="1333"/>
              </a:spcBef>
              <a:buClr>
                <a:schemeClr val="dk1"/>
              </a:buClr>
              <a:buSzPts val="2400"/>
              <a:buFont typeface="Proxima Nova"/>
              <a:buChar char="●"/>
            </a:pPr>
            <a:r>
              <a:rPr lang="en" sz="3200">
                <a:solidFill>
                  <a:schemeClr val="dk1"/>
                </a:solidFill>
              </a:rPr>
              <a:t>Provide for a </a:t>
            </a:r>
            <a:r>
              <a:rPr lang="en" sz="3200" b="1">
                <a:solidFill>
                  <a:srgbClr val="00FFFF"/>
                </a:solidFill>
              </a:rPr>
              <a:t>Union-based alternative dispute resolution mechanism</a:t>
            </a:r>
            <a:endParaRPr sz="3200" b="1">
              <a:solidFill>
                <a:srgbClr val="00FFFF"/>
              </a:solidFill>
            </a:endParaRPr>
          </a:p>
          <a:p>
            <a:pPr marL="0" indent="0">
              <a:buNone/>
            </a:pPr>
            <a:r>
              <a:rPr lang="en" sz="3200">
                <a:solidFill>
                  <a:schemeClr val="dk1"/>
                </a:solidFill>
              </a:rPr>
              <a:t>Our Business Terms of Service already met these requirements, but we have enhanced further</a:t>
            </a:r>
            <a:endParaRPr sz="3200">
              <a:solidFill>
                <a:schemeClr val="accent5"/>
              </a:solidFill>
            </a:endParaRPr>
          </a:p>
          <a:p>
            <a:pPr marL="143930" indent="0">
              <a:spcBef>
                <a:spcPts val="1333"/>
              </a:spcBef>
              <a:buSzPts val="1900"/>
              <a:buNone/>
            </a:pPr>
            <a:endParaRPr sz="3067" b="1">
              <a:solidFill>
                <a:schemeClr val="lt1"/>
              </a:solidFill>
            </a:endParaRPr>
          </a:p>
          <a:p>
            <a:pPr marL="143930" indent="0">
              <a:buSzPts val="1900"/>
              <a:buNone/>
            </a:pPr>
            <a:endParaRPr sz="3067" b="1">
              <a:solidFill>
                <a:schemeClr val="lt1"/>
              </a:solidFill>
            </a:endParaRPr>
          </a:p>
          <a:p>
            <a:pPr indent="-304792">
              <a:buSzPts val="1900"/>
              <a:buNone/>
            </a:pPr>
            <a:endParaRPr sz="3200" b="1">
              <a:solidFill>
                <a:schemeClr val="lt1"/>
              </a:solidFill>
            </a:endParaRPr>
          </a:p>
          <a:p>
            <a:pPr indent="-304792">
              <a:buSzPts val="1900"/>
              <a:buNone/>
            </a:pPr>
            <a:endParaRPr sz="3067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400" strike="sngStrike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000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000">
              <a:solidFill>
                <a:schemeClr val="lt1"/>
              </a:solidFill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01" name="Google Shape;30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46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302" name="Google Shape;302;p16"/>
          <p:cNvSpPr txBox="1">
            <a:spLocks noGrp="1"/>
          </p:cNvSpPr>
          <p:nvPr>
            <p:ph type="title"/>
          </p:nvPr>
        </p:nvSpPr>
        <p:spPr>
          <a:xfrm>
            <a:off x="612800" y="4004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Fair terms of access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"/>
          <p:cNvSpPr txBox="1">
            <a:spLocks noGrp="1"/>
          </p:cNvSpPr>
          <p:nvPr>
            <p:ph type="title"/>
          </p:nvPr>
        </p:nvSpPr>
        <p:spPr>
          <a:xfrm>
            <a:off x="612800" y="4004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Business Terms of Service </a:t>
            </a:r>
            <a:r>
              <a:rPr lang="en" sz="4000">
                <a:solidFill>
                  <a:srgbClr val="FA0053"/>
                </a:solidFill>
              </a:rPr>
              <a:t>updates</a:t>
            </a:r>
            <a:endParaRPr sz="4000">
              <a:solidFill>
                <a:srgbClr val="FA0053"/>
              </a:solidFill>
            </a:endParaRPr>
          </a:p>
        </p:txBody>
      </p:sp>
      <p:sp>
        <p:nvSpPr>
          <p:cNvPr id="308" name="Google Shape;308;p17"/>
          <p:cNvSpPr txBox="1">
            <a:spLocks noGrp="1"/>
          </p:cNvSpPr>
          <p:nvPr>
            <p:ph type="body" idx="1"/>
          </p:nvPr>
        </p:nvSpPr>
        <p:spPr>
          <a:xfrm>
            <a:off x="612800" y="1204633"/>
            <a:ext cx="7430400" cy="4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40256">
              <a:buClr>
                <a:srgbClr val="00FFFF"/>
              </a:buClr>
              <a:buSzPts val="1600"/>
              <a:buChar char="●"/>
            </a:pPr>
            <a:r>
              <a:rPr lang="en" sz="2667" b="1">
                <a:solidFill>
                  <a:srgbClr val="00FFFF"/>
                </a:solidFill>
              </a:rPr>
              <a:t>Alternative dispute resolution mechanism:</a:t>
            </a:r>
            <a:endParaRPr sz="2667" b="1">
              <a:solidFill>
                <a:srgbClr val="00FFFF"/>
              </a:solidFill>
            </a:endParaRPr>
          </a:p>
          <a:p>
            <a:pPr lvl="1" indent="-440256">
              <a:lnSpc>
                <a:spcPct val="114999"/>
              </a:lnSpc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" sz="2667" b="1">
                <a:solidFill>
                  <a:srgbClr val="00FFFF"/>
                </a:solidFill>
              </a:rPr>
              <a:t>CEDR </a:t>
            </a:r>
            <a:r>
              <a:rPr lang="en" sz="2667">
                <a:solidFill>
                  <a:schemeClr val="dk1"/>
                </a:solidFill>
              </a:rPr>
              <a:t>will handle DMA Business User mediations (formal agreement)</a:t>
            </a:r>
            <a:endParaRPr sz="2667">
              <a:solidFill>
                <a:schemeClr val="dk1"/>
              </a:solidFill>
            </a:endParaRPr>
          </a:p>
          <a:p>
            <a:pPr lvl="1" indent="-440256">
              <a:lnSpc>
                <a:spcPct val="114999"/>
              </a:lnSpc>
              <a:buClr>
                <a:srgbClr val="00FFFF"/>
              </a:buClr>
              <a:buSzPts val="1600"/>
              <a:buFont typeface="Courier New"/>
              <a:buChar char="o"/>
            </a:pPr>
            <a:r>
              <a:rPr lang="en" sz="2667" b="1">
                <a:solidFill>
                  <a:srgbClr val="00FFFF"/>
                </a:solidFill>
              </a:rPr>
              <a:t>TikTok will cover CEDR fees</a:t>
            </a:r>
            <a:endParaRPr sz="2667" b="1">
              <a:solidFill>
                <a:srgbClr val="00FFFF"/>
              </a:solidFill>
            </a:endParaRPr>
          </a:p>
          <a:p>
            <a:pPr indent="-474121">
              <a:lnSpc>
                <a:spcPct val="114999"/>
              </a:lnSpc>
              <a:spcBef>
                <a:spcPts val="2133"/>
              </a:spcBef>
              <a:buClr>
                <a:srgbClr val="00FFFF"/>
              </a:buClr>
              <a:buSzPts val="2000"/>
              <a:buChar char="●"/>
            </a:pPr>
            <a:r>
              <a:rPr lang="en" sz="2667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Updated terms effective from</a:t>
            </a:r>
            <a:r>
              <a:rPr lang="en" sz="2667" b="1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 </a:t>
            </a:r>
            <a:r>
              <a:rPr lang="en" sz="2667" b="1">
                <a:solidFill>
                  <a:srgbClr val="00FFFF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25 July </a:t>
            </a:r>
            <a:r>
              <a:rPr lang="en" sz="2667" b="1">
                <a:solidFill>
                  <a:srgbClr val="00FFFF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  </a:ext>
                </a:extLst>
              </a:rPr>
              <a:t>2025</a:t>
            </a:r>
            <a:endParaRPr sz="2667" b="1">
              <a:solidFill>
                <a:srgbClr val="00FFFF"/>
              </a:solidFill>
            </a:endParaRPr>
          </a:p>
          <a:p>
            <a:pPr lvl="1" indent="-474121">
              <a:lnSpc>
                <a:spcPct val="114999"/>
              </a:lnSpc>
              <a:buClr>
                <a:schemeClr val="dk1"/>
              </a:buClr>
              <a:buSzPts val="2000"/>
              <a:buChar char="o"/>
            </a:pPr>
            <a:r>
              <a:rPr lang="en" sz="2667">
                <a:solidFill>
                  <a:schemeClr val="dk1"/>
                </a:solidFill>
              </a:rPr>
              <a:t>Users </a:t>
            </a:r>
            <a:r>
              <a:rPr lang="en" sz="2667" b="1">
                <a:solidFill>
                  <a:srgbClr val="00FFFF"/>
                </a:solidFill>
              </a:rPr>
              <a:t>notified </a:t>
            </a:r>
            <a:r>
              <a:rPr lang="en" sz="2667">
                <a:solidFill>
                  <a:schemeClr val="dk1"/>
                </a:solidFill>
              </a:rPr>
              <a:t>on main Terms of Service landing page</a:t>
            </a:r>
            <a:endParaRPr sz="3067">
              <a:solidFill>
                <a:schemeClr val="dk1"/>
              </a:solidFill>
            </a:endParaRPr>
          </a:p>
          <a:p>
            <a:pPr marL="0" lvl="1" indent="0">
              <a:lnSpc>
                <a:spcPct val="114999"/>
              </a:lnSpc>
              <a:buSzPts val="1900"/>
              <a:buNone/>
            </a:pPr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47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310" name="Google Shape;310;p17" title="Image (8).jpg"/>
          <p:cNvPicPr preferRelativeResize="0"/>
          <p:nvPr/>
        </p:nvPicPr>
        <p:blipFill rotWithShape="1">
          <a:blip r:embed="rId3">
            <a:alphaModFix/>
          </a:blip>
          <a:srcRect t="4967" b="17047"/>
          <a:stretch/>
        </p:blipFill>
        <p:spPr>
          <a:xfrm>
            <a:off x="8536067" y="1360367"/>
            <a:ext cx="2760532" cy="46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ab13eb1a3_1_43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08812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48722">
              <a:spcBef>
                <a:spcPts val="1600"/>
              </a:spcBef>
              <a:buClr>
                <a:schemeClr val="dk1"/>
              </a:buClr>
              <a:buSzPts val="1700"/>
              <a:buFont typeface="Arial"/>
              <a:buChar char="●"/>
            </a:pPr>
            <a:r>
              <a:rPr lang="en" sz="2667">
                <a:solidFill>
                  <a:schemeClr val="dk1"/>
                </a:solidFill>
              </a:rPr>
              <a:t>Compliance is an ongoing process, and we </a:t>
            </a:r>
            <a:r>
              <a:rPr lang="en" sz="2667" b="1">
                <a:solidFill>
                  <a:srgbClr val="00FFFF"/>
                </a:solidFill>
              </a:rPr>
              <a:t>appreciate feedback </a:t>
            </a:r>
            <a:r>
              <a:rPr lang="en" sz="2667">
                <a:solidFill>
                  <a:schemeClr val="dk1"/>
                </a:solidFill>
              </a:rPr>
              <a:t>from the engaged TikTok community</a:t>
            </a:r>
            <a:endParaRPr sz="2667">
              <a:solidFill>
                <a:schemeClr val="dk1"/>
              </a:solidFill>
            </a:endParaRPr>
          </a:p>
          <a:p>
            <a:pPr indent="-448722">
              <a:spcBef>
                <a:spcPts val="1333"/>
              </a:spcBef>
              <a:buClr>
                <a:schemeClr val="dk1"/>
              </a:buClr>
              <a:buSzPts val="1700"/>
              <a:buFont typeface="Arial"/>
              <a:buChar char="●"/>
            </a:pPr>
            <a:r>
              <a:rPr lang="en" sz="2667">
                <a:solidFill>
                  <a:schemeClr val="dk1"/>
                </a:solidFill>
              </a:rPr>
              <a:t>We’re </a:t>
            </a:r>
            <a:r>
              <a:rPr lang="en" sz="2667" b="1">
                <a:solidFill>
                  <a:srgbClr val="00FFFF"/>
                </a:solidFill>
              </a:rPr>
              <a:t>committed </a:t>
            </a:r>
            <a:r>
              <a:rPr lang="en" sz="2667">
                <a:solidFill>
                  <a:schemeClr val="dk1"/>
                </a:solidFill>
              </a:rPr>
              <a:t>to taking their views into account as we continue to develop our products</a:t>
            </a:r>
            <a:endParaRPr sz="2667">
              <a:solidFill>
                <a:schemeClr val="dk1"/>
              </a:solidFill>
            </a:endParaRPr>
          </a:p>
          <a:p>
            <a:pPr indent="-448722">
              <a:spcBef>
                <a:spcPts val="1333"/>
              </a:spcBef>
              <a:buClr>
                <a:schemeClr val="dk1"/>
              </a:buClr>
              <a:buSzPts val="1700"/>
              <a:buFont typeface="Arial"/>
              <a:buChar char="●"/>
            </a:pPr>
            <a:r>
              <a:rPr lang="en" sz="2667">
                <a:solidFill>
                  <a:schemeClr val="dk1"/>
                </a:solidFill>
              </a:rPr>
              <a:t>TikTok’s success depends on creating a </a:t>
            </a:r>
            <a:r>
              <a:rPr lang="en" sz="2667" b="1">
                <a:solidFill>
                  <a:srgbClr val="00FFFF"/>
                </a:solidFill>
              </a:rPr>
              <a:t>welcoming destination</a:t>
            </a:r>
            <a:r>
              <a:rPr lang="en" sz="2667">
                <a:solidFill>
                  <a:schemeClr val="dk1"/>
                </a:solidFill>
              </a:rPr>
              <a:t> for users, creators, and brands</a:t>
            </a:r>
            <a:endParaRPr sz="2667">
              <a:solidFill>
                <a:schemeClr val="dk1"/>
              </a:solidFill>
            </a:endParaRPr>
          </a:p>
          <a:p>
            <a:pPr indent="-448722">
              <a:spcBef>
                <a:spcPts val="1600"/>
              </a:spcBef>
              <a:buClr>
                <a:schemeClr val="dk1"/>
              </a:buClr>
              <a:buSzPts val="1700"/>
              <a:buFont typeface="Arial"/>
              <a:buChar char="●"/>
            </a:pPr>
            <a:r>
              <a:rPr lang="en" sz="2667">
                <a:solidFill>
                  <a:schemeClr val="dk1"/>
                </a:solidFill>
              </a:rPr>
              <a:t>We</a:t>
            </a:r>
            <a:r>
              <a:rPr lang="en" sz="2667">
                <a:solidFill>
                  <a:srgbClr val="00FFFF"/>
                </a:solidFill>
              </a:rPr>
              <a:t> </a:t>
            </a:r>
            <a:r>
              <a:rPr lang="en" sz="2667" b="1">
                <a:solidFill>
                  <a:srgbClr val="00FFFF"/>
                </a:solidFill>
              </a:rPr>
              <a:t>respond promptly</a:t>
            </a:r>
            <a:r>
              <a:rPr lang="en" sz="2667">
                <a:solidFill>
                  <a:schemeClr val="dk1"/>
                </a:solidFill>
              </a:rPr>
              <a:t> to stakeholders and keep the European Commission up-to-date</a:t>
            </a:r>
            <a:endParaRPr sz="2667">
              <a:solidFill>
                <a:schemeClr val="dk1"/>
              </a:solidFill>
            </a:endParaRPr>
          </a:p>
          <a:p>
            <a:pPr marL="0" indent="0">
              <a:spcBef>
                <a:spcPts val="1333"/>
              </a:spcBef>
              <a:buNone/>
            </a:pPr>
            <a:endParaRPr sz="2667">
              <a:solidFill>
                <a:schemeClr val="dk1"/>
              </a:solidFill>
            </a:endParaRPr>
          </a:p>
        </p:txBody>
      </p:sp>
      <p:sp>
        <p:nvSpPr>
          <p:cNvPr id="316" name="Google Shape;316;g36ab13eb1a3_1_4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48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317" name="Google Shape;317;g36ab13eb1a3_1_434"/>
          <p:cNvSpPr txBox="1">
            <a:spLocks noGrp="1"/>
          </p:cNvSpPr>
          <p:nvPr>
            <p:ph type="title"/>
          </p:nvPr>
        </p:nvSpPr>
        <p:spPr>
          <a:xfrm>
            <a:off x="612800" y="4004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>
                <a:solidFill>
                  <a:schemeClr val="dk1"/>
                </a:solidFill>
              </a:rPr>
              <a:t>Other stakeholder feedback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6ab13eb1a3_1_414"/>
          <p:cNvSpPr txBox="1">
            <a:spLocks noGrp="1"/>
          </p:cNvSpPr>
          <p:nvPr>
            <p:ph type="ctrTitle"/>
          </p:nvPr>
        </p:nvSpPr>
        <p:spPr>
          <a:xfrm>
            <a:off x="415600" y="2072167"/>
            <a:ext cx="11360800" cy="2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/>
              <a:t>Thank you &amp;</a:t>
            </a:r>
            <a:br>
              <a:rPr lang="en" sz="5333"/>
            </a:br>
            <a:r>
              <a:rPr lang="en" sz="5333"/>
              <a:t>questions?</a:t>
            </a:r>
            <a:endParaRPr sz="5333"/>
          </a:p>
        </p:txBody>
      </p:sp>
      <p:sp>
        <p:nvSpPr>
          <p:cNvPr id="323" name="Google Shape;323;g36ab13eb1a3_1_4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49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324" name="Google Shape;324;g36ab13eb1a3_1_414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B8A901C1-307A-A6B4-0FD7-3109033E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49" y="324900"/>
            <a:ext cx="10515600" cy="1325563"/>
          </a:xfrm>
        </p:spPr>
        <p:txBody>
          <a:bodyPr/>
          <a:lstStyle/>
          <a:p>
            <a:r>
              <a:rPr lang="en-IE" b="1" dirty="0">
                <a:solidFill>
                  <a:schemeClr val="bg1"/>
                </a:solidFill>
                <a:latin typeface="+mn-lt"/>
              </a:rPr>
              <a:t>Regulatory landscape - Platforms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40F6CB7-D817-40D6-6BE0-5BA51DB458FD}"/>
              </a:ext>
            </a:extLst>
          </p:cNvPr>
          <p:cNvSpPr txBox="1">
            <a:spLocks/>
          </p:cNvSpPr>
          <p:nvPr/>
        </p:nvSpPr>
        <p:spPr>
          <a:xfrm>
            <a:off x="592095" y="104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Rules of engagement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/>
                <a:sym typeface="Arial"/>
              </a:rPr>
              <a:t>ll</a:t>
            </a:r>
            <a:endParaRPr lang="en-US" b="1" dirty="0">
              <a:solidFill>
                <a:srgbClr val="0070C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2207335-052A-37C9-BF27-EBE6BE52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95" y="1377935"/>
            <a:ext cx="11362012" cy="3383640"/>
          </a:xfrm>
        </p:spPr>
        <p:txBody>
          <a:bodyPr>
            <a:normAutofit/>
          </a:bodyPr>
          <a:lstStyle/>
          <a:p>
            <a:pPr marL="446077" indent="-446077">
              <a:spcAft>
                <a:spcPts val="1200"/>
              </a:spcAft>
            </a:pPr>
            <a:r>
              <a:rPr lang="en-US" i="0" dirty="0"/>
              <a:t>Always state your </a:t>
            </a:r>
            <a:r>
              <a:rPr lang="en-US" b="1" i="0" dirty="0"/>
              <a:t>name and </a:t>
            </a:r>
            <a:r>
              <a:rPr lang="en-US" b="1" i="0" dirty="0" err="1"/>
              <a:t>organisation</a:t>
            </a:r>
            <a:r>
              <a:rPr lang="en-US" b="1" i="0" dirty="0"/>
              <a:t> </a:t>
            </a:r>
            <a:r>
              <a:rPr lang="en-US" i="0" dirty="0"/>
              <a:t>(in room and via </a:t>
            </a:r>
            <a:r>
              <a:rPr lang="en-US" b="1" i="0" dirty="0" err="1">
                <a:solidFill>
                  <a:schemeClr val="accent6">
                    <a:lumMod val="75000"/>
                  </a:schemeClr>
                </a:solidFill>
              </a:rPr>
              <a:t>slido</a:t>
            </a:r>
            <a:r>
              <a:rPr lang="en-US" i="0" dirty="0"/>
              <a:t>)</a:t>
            </a:r>
          </a:p>
          <a:p>
            <a:pPr marL="446077" indent="-446077"/>
            <a:r>
              <a:rPr lang="en-US" dirty="0"/>
              <a:t>Questions and comments should be </a:t>
            </a:r>
          </a:p>
          <a:p>
            <a:pPr marL="1349341" indent="-634984">
              <a:buFont typeface="Wingdings" panose="05000000000000000000" pitchFamily="2" charset="2"/>
              <a:buChar char="Ø"/>
            </a:pPr>
            <a:r>
              <a:rPr lang="en-US" b="1" dirty="0"/>
              <a:t>clear and short</a:t>
            </a:r>
            <a:r>
              <a:rPr lang="en-US" dirty="0"/>
              <a:t> = </a:t>
            </a:r>
            <a:r>
              <a:rPr lang="en-US" b="1" dirty="0"/>
              <a:t>2 min max,</a:t>
            </a:r>
          </a:p>
          <a:p>
            <a:pPr marL="1349341" indent="-634984">
              <a:buFont typeface="Wingdings" panose="05000000000000000000" pitchFamily="2" charset="2"/>
              <a:buChar char="Ø"/>
            </a:pPr>
            <a:r>
              <a:rPr lang="en-US" b="1" dirty="0"/>
              <a:t>relevant and on-topic of the specific DMA obligation, </a:t>
            </a:r>
          </a:p>
          <a:p>
            <a:pPr marL="1349341" indent="-634984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constructive.</a:t>
            </a:r>
          </a:p>
          <a:p>
            <a:pPr marL="446077" indent="-446077"/>
            <a:r>
              <a:rPr lang="en-US" b="1" dirty="0"/>
              <a:t>One question or comment </a:t>
            </a:r>
            <a:r>
              <a:rPr lang="en-US" dirty="0"/>
              <a:t>per intervention</a:t>
            </a:r>
          </a:p>
        </p:txBody>
      </p:sp>
      <p:pic>
        <p:nvPicPr>
          <p:cNvPr id="1026" name="Picture 2" descr="Brandfetch | Slido Logos &amp; Brand Assets">
            <a:extLst>
              <a:ext uri="{FF2B5EF4-FFF2-40B4-BE49-F238E27FC236}">
                <a16:creationId xmlns:a16="http://schemas.microsoft.com/office/drawing/2014/main" id="{5A8368F4-83EE-E517-36E1-87E7A2F8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32" y="5325879"/>
            <a:ext cx="1682755" cy="56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BEA2CE4-AD0E-D966-2137-975D2527D1E6}"/>
              </a:ext>
            </a:extLst>
          </p:cNvPr>
          <p:cNvSpPr txBox="1">
            <a:spLocks/>
          </p:cNvSpPr>
          <p:nvPr/>
        </p:nvSpPr>
        <p:spPr>
          <a:xfrm>
            <a:off x="2844641" y="4914071"/>
            <a:ext cx="9109467" cy="1129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fr-BE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Online questions and </a:t>
            </a:r>
            <a:r>
              <a:rPr lang="fr-BE" b="1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comments</a:t>
            </a:r>
            <a:r>
              <a:rPr lang="fr-BE" b="1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fr-BE" dirty="0">
                <a:solidFill>
                  <a:prstClr val="black"/>
                </a:solidFill>
                <a:latin typeface="Calibri" panose="020F0502020204030204"/>
                <a:sym typeface="Arial"/>
              </a:rPr>
              <a:t>via: </a:t>
            </a:r>
          </a:p>
          <a:p>
            <a:pPr marL="0" indent="0" defTabSz="914377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fr-BE" dirty="0">
                <a:solidFill>
                  <a:prstClr val="black"/>
                </a:solidFill>
                <a:latin typeface="Calibri" panose="020F0502020204030204"/>
                <a:sym typeface="Arial"/>
                <a:hlinkClick r:id="rId4"/>
              </a:rPr>
              <a:t>www.slido.com</a:t>
            </a:r>
            <a:r>
              <a:rPr lang="fr-BE" dirty="0">
                <a:solidFill>
                  <a:prstClr val="black"/>
                </a:solidFill>
                <a:latin typeface="Calibri" panose="020F0502020204030204"/>
                <a:sym typeface="Arial"/>
              </a:rPr>
              <a:t>, code: 4267451</a:t>
            </a:r>
          </a:p>
        </p:txBody>
      </p:sp>
    </p:spTree>
    <p:extLst>
      <p:ext uri="{BB962C8B-B14F-4D97-AF65-F5344CB8AC3E}">
        <p14:creationId xmlns:p14="http://schemas.microsoft.com/office/powerpoint/2010/main" val="3546238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EFA-4175-E1A7-C1FD-858FFEEF1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0969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it-IT" dirty="0"/>
              <a:t>C</a:t>
            </a:r>
            <a:r>
              <a:rPr lang="en-IE" dirty="0" err="1"/>
              <a:t>offee</a:t>
            </a:r>
            <a:r>
              <a:rPr lang="en-IE" dirty="0"/>
              <a:t> break</a:t>
            </a:r>
          </a:p>
        </p:txBody>
      </p:sp>
    </p:spTree>
    <p:extLst>
      <p:ext uri="{BB962C8B-B14F-4D97-AF65-F5344CB8AC3E}">
        <p14:creationId xmlns:p14="http://schemas.microsoft.com/office/powerpoint/2010/main" val="472938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62717-882B-4C15-8876-3E2BD56EA2A1}"/>
              </a:ext>
            </a:extLst>
          </p:cNvPr>
          <p:cNvSpPr txBox="1">
            <a:spLocks/>
          </p:cNvSpPr>
          <p:nvPr/>
        </p:nvSpPr>
        <p:spPr>
          <a:xfrm>
            <a:off x="6398533" y="1716582"/>
            <a:ext cx="56206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IE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Session 2 </a:t>
            </a:r>
            <a:r>
              <a:rPr lang="en-IE" dirty="0">
                <a:solidFill>
                  <a:prstClr val="white"/>
                </a:solidFill>
                <a:latin typeface="Calibri" panose="020F0502020204030204"/>
                <a:sym typeface="Arial"/>
              </a:rPr>
              <a:t>-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Presentation by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ByteDance on new services and their compliance with the DMA</a:t>
            </a:r>
            <a:endParaRPr kumimoji="0" lang="da-DK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defTabSz="914377"/>
            <a:endParaRPr lang="da-DK" dirty="0">
              <a:highlight>
                <a:srgbClr val="FFFF00"/>
              </a:highlight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882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6ab13eb1a3_1_420"/>
          <p:cNvSpPr txBox="1">
            <a:spLocks noGrp="1"/>
          </p:cNvSpPr>
          <p:nvPr>
            <p:ph type="ctrTitle"/>
          </p:nvPr>
        </p:nvSpPr>
        <p:spPr>
          <a:xfrm>
            <a:off x="174633" y="822133"/>
            <a:ext cx="11360800" cy="5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solidFill>
                  <a:schemeClr val="dk1"/>
                </a:solidFill>
              </a:rPr>
              <a:t>TikTok - DMA </a:t>
            </a:r>
            <a:r>
              <a:rPr lang="en" sz="5333"/>
              <a:t>Workshop</a:t>
            </a:r>
            <a:endParaRPr sz="5333"/>
          </a:p>
          <a:p>
            <a:r>
              <a:rPr lang="en" sz="4000"/>
              <a:t>Session 2 - Main Developments</a:t>
            </a:r>
            <a:endParaRPr sz="4000"/>
          </a:p>
          <a:p>
            <a:pPr>
              <a:spcBef>
                <a:spcPts val="1333"/>
              </a:spcBef>
            </a:pPr>
            <a:r>
              <a:rPr lang="en" sz="2400" b="0">
                <a:solidFill>
                  <a:schemeClr val="dk1"/>
                </a:solidFill>
              </a:rPr>
              <a:t>2 July 2025</a:t>
            </a:r>
            <a:br>
              <a:rPr lang="en" sz="5333"/>
            </a:br>
            <a:endParaRPr sz="5333"/>
          </a:p>
        </p:txBody>
      </p:sp>
      <p:sp>
        <p:nvSpPr>
          <p:cNvPr id="330" name="Google Shape;330;g36ab13eb1a3_1_420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1" name="Google Shape;331;g36ab13eb1a3_1_4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52</a:t>
            </a:fld>
            <a:endParaRPr kern="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6ab13eb1a3_1_441"/>
          <p:cNvSpPr txBox="1">
            <a:spLocks noGrp="1"/>
          </p:cNvSpPr>
          <p:nvPr>
            <p:ph type="ctrTitle"/>
          </p:nvPr>
        </p:nvSpPr>
        <p:spPr>
          <a:xfrm>
            <a:off x="174633" y="822133"/>
            <a:ext cx="11360800" cy="5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>
                <a:solidFill>
                  <a:srgbClr val="00FFFF"/>
                </a:solidFill>
              </a:rPr>
              <a:t>TikTok Product Launches</a:t>
            </a:r>
            <a:endParaRPr sz="5333">
              <a:solidFill>
                <a:srgbClr val="00FFFF"/>
              </a:solidFill>
            </a:endParaRPr>
          </a:p>
        </p:txBody>
      </p:sp>
      <p:sp>
        <p:nvSpPr>
          <p:cNvPr id="337" name="Google Shape;337;g36ab13eb1a3_1_441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8" name="Google Shape;338;g36ab13eb1a3_1_4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53</a:t>
            </a:fld>
            <a:endParaRPr kern="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ab13eb1a3_1_2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54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344" name="Google Shape;344;g36ab13eb1a3_1_213" descr="upload_post_object_v2_14438565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7766" y="722934"/>
            <a:ext cx="5534252" cy="553425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6ab13eb1a3_1_213"/>
          <p:cNvSpPr txBox="1"/>
          <p:nvPr/>
        </p:nvSpPr>
        <p:spPr>
          <a:xfrm>
            <a:off x="801915" y="3694793"/>
            <a:ext cx="43560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6" name="Google Shape;346;g36ab13eb1a3_1_213"/>
          <p:cNvSpPr txBox="1"/>
          <p:nvPr/>
        </p:nvSpPr>
        <p:spPr>
          <a:xfrm>
            <a:off x="622300" y="1314451"/>
            <a:ext cx="61724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72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72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Shop?</a:t>
            </a:r>
            <a:endParaRPr sz="7200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6ab13eb1a3_1_2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55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352" name="Google Shape;352;g36ab13eb1a3_1_220" descr="upload_post_object_v2_2742949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749" y="431791"/>
            <a:ext cx="4305299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36ab13eb1a3_1_220"/>
          <p:cNvSpPr/>
          <p:nvPr/>
        </p:nvSpPr>
        <p:spPr>
          <a:xfrm>
            <a:off x="1069933" y="3117133"/>
            <a:ext cx="94256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4800"/>
            </a:pP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 </a:t>
            </a:r>
            <a:r>
              <a:rPr lang="en" sz="2667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bring together</a:t>
            </a:r>
            <a:r>
              <a:rPr lang="en" sz="2667" b="1" kern="0">
                <a:solidFill>
                  <a:srgbClr val="25F4EE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consumers, businesses, and creators for a safe and trustworthy shopping experience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4" name="Google Shape;354;g36ab13eb1a3_1_220"/>
          <p:cNvSpPr txBox="1"/>
          <p:nvPr/>
        </p:nvSpPr>
        <p:spPr>
          <a:xfrm>
            <a:off x="1119733" y="1870233"/>
            <a:ext cx="93260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4800"/>
            </a:pPr>
            <a:r>
              <a:rPr lang="en" sz="2667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Shop</a:t>
            </a:r>
            <a:r>
              <a:rPr lang="en" sz="2667" kern="0">
                <a:solidFill>
                  <a:srgbClr val="25F4EE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is an e-commerce feature fully integrated within TikTok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g36ab13eb1a3_1_220"/>
          <p:cNvSpPr txBox="1"/>
          <p:nvPr/>
        </p:nvSpPr>
        <p:spPr>
          <a:xfrm>
            <a:off x="1119733" y="4803467"/>
            <a:ext cx="93260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FFFFFF"/>
              </a:buClr>
              <a:buSzPts val="4800"/>
            </a:pP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Shop’s innovative experience provides </a:t>
            </a:r>
            <a:r>
              <a:rPr lang="en" sz="2667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new choice and competition</a:t>
            </a:r>
            <a:r>
              <a:rPr lang="en" sz="2667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in European e-commerce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6ab13eb1a3_1_2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56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361" name="Google Shape;361;g36ab13eb1a3_1_226" descr="upload_post_object_v2_6983785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25" y="1908816"/>
            <a:ext cx="11701864" cy="265729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6ab13eb1a3_1_226"/>
          <p:cNvSpPr txBox="1"/>
          <p:nvPr/>
        </p:nvSpPr>
        <p:spPr>
          <a:xfrm>
            <a:off x="614507" y="327604"/>
            <a:ext cx="99384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0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Shop: a short history</a:t>
            </a:r>
            <a:endParaRPr sz="40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3" name="Google Shape;363;g36ab13eb1a3_1_226"/>
          <p:cNvSpPr/>
          <p:nvPr/>
        </p:nvSpPr>
        <p:spPr>
          <a:xfrm>
            <a:off x="11399533" y="3837533"/>
            <a:ext cx="320800" cy="360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2121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g36ab13eb1a3_1_226"/>
          <p:cNvSpPr/>
          <p:nvPr/>
        </p:nvSpPr>
        <p:spPr>
          <a:xfrm>
            <a:off x="9741533" y="4056500"/>
            <a:ext cx="731600" cy="2140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ab13eb1a3_1_232"/>
          <p:cNvSpPr txBox="1">
            <a:spLocks noGrp="1"/>
          </p:cNvSpPr>
          <p:nvPr>
            <p:ph type="ctrTitle" idx="4294967295"/>
          </p:nvPr>
        </p:nvSpPr>
        <p:spPr>
          <a:xfrm>
            <a:off x="415600" y="2435200"/>
            <a:ext cx="49160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800">
                <a:solidFill>
                  <a:schemeClr val="dk1"/>
                </a:solidFill>
              </a:rPr>
              <a:t>The benefits of TikTok Shop in the EU</a:t>
            </a:r>
            <a:endParaRPr sz="4800">
              <a:solidFill>
                <a:schemeClr val="dk1"/>
              </a:solidFill>
            </a:endParaRPr>
          </a:p>
        </p:txBody>
      </p:sp>
      <p:sp>
        <p:nvSpPr>
          <p:cNvPr id="370" name="Google Shape;370;g36ab13eb1a3_1_2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57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371" name="Google Shape;371;g36ab13eb1a3_1_232" descr="upload_post_object_v2_23920168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5782" y="632999"/>
            <a:ext cx="1508177" cy="559185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6ab13eb1a3_1_232"/>
          <p:cNvSpPr/>
          <p:nvPr/>
        </p:nvSpPr>
        <p:spPr>
          <a:xfrm>
            <a:off x="7367111" y="736345"/>
            <a:ext cx="3998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4800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consumers </a:t>
            </a:r>
            <a:r>
              <a:rPr lang="en" sz="2400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seeking new products</a:t>
            </a:r>
            <a:endParaRPr sz="2400" kern="0">
              <a:solidFill>
                <a:srgbClr val="FE2C5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3" name="Google Shape;373;g36ab13eb1a3_1_232"/>
          <p:cNvSpPr/>
          <p:nvPr/>
        </p:nvSpPr>
        <p:spPr>
          <a:xfrm>
            <a:off x="7367111" y="3480133"/>
            <a:ext cx="43864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4800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established brands wanting to </a:t>
            </a:r>
            <a:r>
              <a:rPr lang="en" sz="2400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reach new audiences</a:t>
            </a:r>
            <a:endParaRPr sz="2400" kern="0">
              <a:solidFill>
                <a:srgbClr val="FE2C5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4" name="Google Shape;374;g36ab13eb1a3_1_232"/>
          <p:cNvSpPr/>
          <p:nvPr/>
        </p:nvSpPr>
        <p:spPr>
          <a:xfrm>
            <a:off x="7367111" y="2108239"/>
            <a:ext cx="3998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4800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small businesses </a:t>
            </a:r>
            <a:r>
              <a:rPr lang="en" sz="2400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looking to grow</a:t>
            </a:r>
            <a:endParaRPr sz="2400" kern="0">
              <a:solidFill>
                <a:srgbClr val="FE2C5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5" name="Google Shape;375;g36ab13eb1a3_1_232"/>
          <p:cNvSpPr/>
          <p:nvPr/>
        </p:nvSpPr>
        <p:spPr>
          <a:xfrm>
            <a:off x="7367161" y="4856171"/>
            <a:ext cx="43736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FFFFFF"/>
              </a:buClr>
              <a:buSzPts val="4800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creators wishing to</a:t>
            </a:r>
            <a:r>
              <a:rPr lang="en" sz="2400" kern="0">
                <a:solidFill>
                  <a:srgbClr val="FE2C55"/>
                </a:solidFill>
                <a:latin typeface="Proxima Nova"/>
                <a:ea typeface="Proxima Nova"/>
                <a:cs typeface="Proxima Nova"/>
                <a:sym typeface="Proxima Nova"/>
              </a:rPr>
              <a:t> develop commercial opportunities</a:t>
            </a:r>
            <a:endParaRPr sz="2400" kern="0">
              <a:solidFill>
                <a:srgbClr val="FE2C5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6ab13eb1a3_1_242"/>
          <p:cNvSpPr txBox="1">
            <a:spLocks noGrp="1"/>
          </p:cNvSpPr>
          <p:nvPr>
            <p:ph type="ctrTitle"/>
          </p:nvPr>
        </p:nvSpPr>
        <p:spPr>
          <a:xfrm>
            <a:off x="415600" y="2435200"/>
            <a:ext cx="11360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Understanding TikTok Shop</a:t>
            </a:r>
            <a:endParaRPr/>
          </a:p>
        </p:txBody>
      </p:sp>
      <p:sp>
        <p:nvSpPr>
          <p:cNvPr id="381" name="Google Shape;381;g36ab13eb1a3_1_2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58</a:t>
            </a:fld>
            <a:endParaRPr kern="0">
              <a:solidFill>
                <a:srgbClr val="ADADAD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6ab13eb1a3_1_247"/>
          <p:cNvSpPr txBox="1">
            <a:spLocks noGrp="1"/>
          </p:cNvSpPr>
          <p:nvPr>
            <p:ph type="ctrTitle" idx="4294967295"/>
          </p:nvPr>
        </p:nvSpPr>
        <p:spPr>
          <a:xfrm>
            <a:off x="610487" y="-85233"/>
            <a:ext cx="119292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chemeClr val="dk1"/>
                </a:solidFill>
              </a:rPr>
              <a:t>Understanding the TikTok Shop experience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387" name="Google Shape;387;g36ab13eb1a3_1_2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59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388" name="Google Shape;388;g36ab13eb1a3_1_247"/>
          <p:cNvSpPr/>
          <p:nvPr/>
        </p:nvSpPr>
        <p:spPr>
          <a:xfrm>
            <a:off x="1246496" y="2089096"/>
            <a:ext cx="2466800" cy="1536800"/>
          </a:xfrm>
          <a:prstGeom prst="roundRect">
            <a:avLst>
              <a:gd name="adj" fmla="val 16667"/>
            </a:avLst>
          </a:prstGeom>
          <a:solidFill>
            <a:srgbClr val="EC8FB1"/>
          </a:solidFill>
          <a:ln w="25400" cap="flat" cmpd="sng">
            <a:solidFill>
              <a:srgbClr val="EC8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380990" indent="-380990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Shoppable videos</a:t>
            </a:r>
            <a:endParaRPr sz="18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Livestreams</a:t>
            </a:r>
            <a:endParaRPr sz="18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showcase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9" name="Google Shape;389;g36ab13eb1a3_1_247"/>
          <p:cNvSpPr/>
          <p:nvPr/>
        </p:nvSpPr>
        <p:spPr>
          <a:xfrm>
            <a:off x="4862600" y="5817700"/>
            <a:ext cx="2466800" cy="8148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 w="25400" cap="flat" cmpd="sng">
            <a:solidFill>
              <a:srgbClr val="FA00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228594" indent="-228594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Content links to seller's products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g36ab13eb1a3_1_247"/>
          <p:cNvSpPr/>
          <p:nvPr/>
        </p:nvSpPr>
        <p:spPr>
          <a:xfrm>
            <a:off x="8109011" y="2089096"/>
            <a:ext cx="2466800" cy="1536800"/>
          </a:xfrm>
          <a:prstGeom prst="roundRect">
            <a:avLst>
              <a:gd name="adj" fmla="val 16667"/>
            </a:avLst>
          </a:prstGeom>
          <a:solidFill>
            <a:srgbClr val="7E0D34"/>
          </a:solidFill>
          <a:ln w="25400" cap="flat" cmpd="sng">
            <a:solidFill>
              <a:srgbClr val="7E0D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380990" indent="-380990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Shoppable videos</a:t>
            </a:r>
            <a:endParaRPr sz="18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Livestreams</a:t>
            </a:r>
            <a:endParaRPr sz="18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showcase</a:t>
            </a:r>
            <a:endParaRPr sz="18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SzPts val="1200"/>
              <a:buFont typeface="Arial"/>
              <a:buChar char="•"/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Search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g36ab13eb1a3_1_247"/>
          <p:cNvSpPr/>
          <p:nvPr/>
        </p:nvSpPr>
        <p:spPr>
          <a:xfrm>
            <a:off x="1433700" y="1455264"/>
            <a:ext cx="2092400" cy="524800"/>
          </a:xfrm>
          <a:prstGeom prst="roundRect">
            <a:avLst>
              <a:gd name="adj" fmla="val 16667"/>
            </a:avLst>
          </a:prstGeom>
          <a:solidFill>
            <a:srgbClr val="EC8FB1"/>
          </a:solidFill>
          <a:ln w="25400" cap="flat" cmpd="sng">
            <a:solidFill>
              <a:srgbClr val="EC8F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Seller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2" name="Google Shape;392;g36ab13eb1a3_1_247"/>
          <p:cNvSpPr/>
          <p:nvPr/>
        </p:nvSpPr>
        <p:spPr>
          <a:xfrm>
            <a:off x="5049811" y="5327549"/>
            <a:ext cx="2092400" cy="3744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 w="25400" cap="flat" cmpd="sng">
            <a:solidFill>
              <a:srgbClr val="FA00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Creator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3" name="Google Shape;393;g36ab13eb1a3_1_247"/>
          <p:cNvSpPr txBox="1"/>
          <p:nvPr/>
        </p:nvSpPr>
        <p:spPr>
          <a:xfrm>
            <a:off x="5133612" y="2637613"/>
            <a:ext cx="1924800" cy="1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n" sz="26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TikTok Shop</a:t>
            </a:r>
            <a:endParaRPr sz="2667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g36ab13eb1a3_1_247"/>
          <p:cNvSpPr/>
          <p:nvPr/>
        </p:nvSpPr>
        <p:spPr>
          <a:xfrm rot="1800047">
            <a:off x="4293124" y="1448579"/>
            <a:ext cx="3587915" cy="3587915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rgbClr val="840D35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g36ab13eb1a3_1_247"/>
          <p:cNvSpPr/>
          <p:nvPr/>
        </p:nvSpPr>
        <p:spPr>
          <a:xfrm rot="-1800047" flipH="1">
            <a:off x="4295941" y="1448579"/>
            <a:ext cx="3587915" cy="3587915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rgbClr val="EC8FB1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g36ab13eb1a3_1_247"/>
          <p:cNvSpPr/>
          <p:nvPr/>
        </p:nvSpPr>
        <p:spPr>
          <a:xfrm rot="-9000757" flipH="1">
            <a:off x="4294604" y="1446411"/>
            <a:ext cx="3586968" cy="3586968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rgbClr val="E1165B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g36ab13eb1a3_1_247"/>
          <p:cNvSpPr/>
          <p:nvPr/>
        </p:nvSpPr>
        <p:spPr>
          <a:xfrm>
            <a:off x="8296200" y="1455264"/>
            <a:ext cx="2092400" cy="524800"/>
          </a:xfrm>
          <a:prstGeom prst="roundRect">
            <a:avLst>
              <a:gd name="adj" fmla="val 16667"/>
            </a:avLst>
          </a:prstGeom>
          <a:solidFill>
            <a:srgbClr val="840D35"/>
          </a:solidFill>
          <a:ln w="25400" cap="flat" cmpd="sng">
            <a:solidFill>
              <a:srgbClr val="7E0D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Buyer</a:t>
            </a:r>
            <a:endParaRPr sz="2667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2779E-B5BF-16F9-EC3F-1AF7C972029F}"/>
              </a:ext>
            </a:extLst>
          </p:cNvPr>
          <p:cNvSpPr txBox="1">
            <a:spLocks/>
          </p:cNvSpPr>
          <p:nvPr/>
        </p:nvSpPr>
        <p:spPr>
          <a:xfrm>
            <a:off x="6571357" y="1495465"/>
            <a:ext cx="56206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Presentation by the Commission on the ongoing regulatory dialogue</a:t>
            </a:r>
            <a:endParaRPr lang="da-DK" dirty="0">
              <a:highlight>
                <a:srgbClr val="FFFF00"/>
              </a:highlight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2172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6ab13eb1a3_1_267"/>
          <p:cNvSpPr txBox="1">
            <a:spLocks noGrp="1"/>
          </p:cNvSpPr>
          <p:nvPr>
            <p:ph type="ctrTitle" idx="4294967295"/>
          </p:nvPr>
        </p:nvSpPr>
        <p:spPr>
          <a:xfrm>
            <a:off x="609533" y="-75204"/>
            <a:ext cx="11360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rgbClr val="FE2C55"/>
                </a:solidFill>
              </a:rPr>
              <a:t>Seller Experience:</a:t>
            </a:r>
            <a:r>
              <a:rPr lang="en" sz="4000"/>
              <a:t> </a:t>
            </a:r>
            <a:r>
              <a:rPr lang="en" sz="4000">
                <a:solidFill>
                  <a:schemeClr val="dk1"/>
                </a:solidFill>
              </a:rPr>
              <a:t>Becoming a Seller on Shop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403" name="Google Shape;403;g36ab13eb1a3_1_26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60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404" name="Google Shape;404;g36ab13eb1a3_1_267" descr="upload_post_object_v2_13268734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01" y="2254250"/>
            <a:ext cx="11150599" cy="2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36ab13eb1a3_1_267"/>
          <p:cNvSpPr txBox="1"/>
          <p:nvPr/>
        </p:nvSpPr>
        <p:spPr>
          <a:xfrm>
            <a:off x="10348133" y="2130767"/>
            <a:ext cx="282400" cy="338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6ab13eb1a3_1_273"/>
          <p:cNvSpPr txBox="1">
            <a:spLocks noGrp="1"/>
          </p:cNvSpPr>
          <p:nvPr>
            <p:ph type="ctrTitle" idx="4294967295"/>
          </p:nvPr>
        </p:nvSpPr>
        <p:spPr>
          <a:xfrm>
            <a:off x="608800" y="-75213"/>
            <a:ext cx="11360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rgbClr val="FE2C55"/>
                </a:solidFill>
              </a:rPr>
              <a:t>Seller Experience</a:t>
            </a:r>
            <a:endParaRPr sz="4000"/>
          </a:p>
        </p:txBody>
      </p:sp>
      <p:sp>
        <p:nvSpPr>
          <p:cNvPr id="411" name="Google Shape;411;g36ab13eb1a3_1_27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61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412" name="Google Shape;412;g36ab13eb1a3_1_273"/>
          <p:cNvSpPr/>
          <p:nvPr/>
        </p:nvSpPr>
        <p:spPr>
          <a:xfrm>
            <a:off x="906584" y="1146985"/>
            <a:ext cx="19696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6ab13eb1a3_1_273"/>
          <p:cNvSpPr/>
          <p:nvPr/>
        </p:nvSpPr>
        <p:spPr>
          <a:xfrm>
            <a:off x="3563821" y="1146995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36ab13eb1a3_1_273"/>
          <p:cNvSpPr/>
          <p:nvPr/>
        </p:nvSpPr>
        <p:spPr>
          <a:xfrm>
            <a:off x="6236676" y="1146985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36ab13eb1a3_1_273"/>
          <p:cNvSpPr/>
          <p:nvPr/>
        </p:nvSpPr>
        <p:spPr>
          <a:xfrm>
            <a:off x="8909537" y="1146985"/>
            <a:ext cx="19540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36ab13eb1a3_1_273"/>
          <p:cNvSpPr/>
          <p:nvPr/>
        </p:nvSpPr>
        <p:spPr>
          <a:xfrm>
            <a:off x="906584" y="5218723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Shoppable Videos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7" name="Google Shape;417;g36ab13eb1a3_1_273"/>
          <p:cNvSpPr/>
          <p:nvPr/>
        </p:nvSpPr>
        <p:spPr>
          <a:xfrm>
            <a:off x="3579445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Livestreams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8" name="Google Shape;418;g36ab13eb1a3_1_273"/>
          <p:cNvSpPr/>
          <p:nvPr/>
        </p:nvSpPr>
        <p:spPr>
          <a:xfrm>
            <a:off x="6252307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Showcase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9" name="Google Shape;419;g36ab13eb1a3_1_273"/>
          <p:cNvSpPr/>
          <p:nvPr/>
        </p:nvSpPr>
        <p:spPr>
          <a:xfrm>
            <a:off x="8901723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Search Bar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0" name="Google Shape;420;g36ab13eb1a3_1_273" descr="upload_post_object_v2_26552734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284" y="1228477"/>
            <a:ext cx="1733209" cy="375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6ab13eb1a3_1_273" descr="upload_post_object_v2_407530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4037" y="1248081"/>
            <a:ext cx="1744643" cy="378356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6ab13eb1a3_1_273"/>
          <p:cNvSpPr/>
          <p:nvPr/>
        </p:nvSpPr>
        <p:spPr>
          <a:xfrm>
            <a:off x="3717237" y="4231877"/>
            <a:ext cx="1675200" cy="466000"/>
          </a:xfrm>
          <a:prstGeom prst="rect">
            <a:avLst/>
          </a:prstGeom>
          <a:noFill/>
          <a:ln w="25400" cap="flat" cmpd="sng">
            <a:solidFill>
              <a:srgbClr val="25F4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36ab13eb1a3_1_273"/>
          <p:cNvSpPr/>
          <p:nvPr/>
        </p:nvSpPr>
        <p:spPr>
          <a:xfrm>
            <a:off x="1037271" y="3765992"/>
            <a:ext cx="1209200" cy="267600"/>
          </a:xfrm>
          <a:prstGeom prst="rect">
            <a:avLst/>
          </a:prstGeom>
          <a:noFill/>
          <a:ln w="25400" cap="flat" cmpd="sng">
            <a:solidFill>
              <a:srgbClr val="25F4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6ab13eb1a3_1_273"/>
          <p:cNvSpPr txBox="1"/>
          <p:nvPr/>
        </p:nvSpPr>
        <p:spPr>
          <a:xfrm>
            <a:off x="0" y="0"/>
            <a:ext cx="4000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25" name="Google Shape;425;g36ab13eb1a3_1_2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6968" y="1208451"/>
            <a:ext cx="1744633" cy="379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6ab13eb1a3_1_2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29868" y="1223651"/>
            <a:ext cx="1744633" cy="376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6ab13eb1a3_1_292"/>
          <p:cNvSpPr txBox="1">
            <a:spLocks noGrp="1"/>
          </p:cNvSpPr>
          <p:nvPr>
            <p:ph type="ctrTitle" idx="4294967295"/>
          </p:nvPr>
        </p:nvSpPr>
        <p:spPr>
          <a:xfrm>
            <a:off x="606588" y="-75200"/>
            <a:ext cx="118796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rgbClr val="FE2C55"/>
                </a:solidFill>
              </a:rPr>
              <a:t>Creator Experience:</a:t>
            </a:r>
            <a:r>
              <a:rPr lang="en" sz="4000"/>
              <a:t> </a:t>
            </a:r>
            <a:r>
              <a:rPr lang="en" sz="4000">
                <a:solidFill>
                  <a:schemeClr val="dk1"/>
                </a:solidFill>
              </a:rPr>
              <a:t>Becoming a Creator on Shop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432" name="Google Shape;432;g36ab13eb1a3_1_29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62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433" name="Google Shape;433;g36ab13eb1a3_1_292" descr="upload_post_object_v2_13216520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01" y="2254250"/>
            <a:ext cx="11150599" cy="2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36ab13eb1a3_1_292"/>
          <p:cNvSpPr txBox="1"/>
          <p:nvPr/>
        </p:nvSpPr>
        <p:spPr>
          <a:xfrm>
            <a:off x="10376367" y="2215433"/>
            <a:ext cx="268000" cy="25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5" name="Google Shape;435;g36ab13eb1a3_1_292"/>
          <p:cNvSpPr txBox="1"/>
          <p:nvPr/>
        </p:nvSpPr>
        <p:spPr>
          <a:xfrm>
            <a:off x="4661367" y="3457233"/>
            <a:ext cx="931200" cy="25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6ab13eb1a3_1_298"/>
          <p:cNvSpPr txBox="1">
            <a:spLocks noGrp="1"/>
          </p:cNvSpPr>
          <p:nvPr>
            <p:ph type="ctrTitle" idx="4294967295"/>
          </p:nvPr>
        </p:nvSpPr>
        <p:spPr>
          <a:xfrm>
            <a:off x="604263" y="-75193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rgbClr val="FE2C55"/>
                </a:solidFill>
              </a:rPr>
              <a:t>Creator Experience</a:t>
            </a:r>
            <a:r>
              <a:rPr lang="en" sz="4000"/>
              <a:t> </a:t>
            </a:r>
            <a:endParaRPr sz="4000"/>
          </a:p>
        </p:txBody>
      </p:sp>
      <p:sp>
        <p:nvSpPr>
          <p:cNvPr id="441" name="Google Shape;441;g36ab13eb1a3_1_29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63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442" name="Google Shape;442;g36ab13eb1a3_1_298"/>
          <p:cNvSpPr/>
          <p:nvPr/>
        </p:nvSpPr>
        <p:spPr>
          <a:xfrm>
            <a:off x="906584" y="1146985"/>
            <a:ext cx="19696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36ab13eb1a3_1_298"/>
          <p:cNvSpPr/>
          <p:nvPr/>
        </p:nvSpPr>
        <p:spPr>
          <a:xfrm>
            <a:off x="3563863" y="1153727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6ab13eb1a3_1_298"/>
          <p:cNvSpPr/>
          <p:nvPr/>
        </p:nvSpPr>
        <p:spPr>
          <a:xfrm>
            <a:off x="6236676" y="1146985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36ab13eb1a3_1_298"/>
          <p:cNvSpPr/>
          <p:nvPr/>
        </p:nvSpPr>
        <p:spPr>
          <a:xfrm>
            <a:off x="8909537" y="1146985"/>
            <a:ext cx="19540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6ab13eb1a3_1_298"/>
          <p:cNvSpPr/>
          <p:nvPr/>
        </p:nvSpPr>
        <p:spPr>
          <a:xfrm>
            <a:off x="906584" y="5218723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with TikTok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7" name="Google Shape;447;g36ab13eb1a3_1_298"/>
          <p:cNvSpPr/>
          <p:nvPr/>
        </p:nvSpPr>
        <p:spPr>
          <a:xfrm>
            <a:off x="3579445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Apply for Shop </a:t>
            </a:r>
            <a:endParaRPr sz="1867" b="1" kern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8" name="Google Shape;448;g36ab13eb1a3_1_298"/>
          <p:cNvSpPr/>
          <p:nvPr/>
        </p:nvSpPr>
        <p:spPr>
          <a:xfrm>
            <a:off x="6252307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Publish Shop content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9" name="Google Shape;449;g36ab13eb1a3_1_298"/>
          <p:cNvSpPr/>
          <p:nvPr/>
        </p:nvSpPr>
        <p:spPr>
          <a:xfrm>
            <a:off x="8901723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Earn commission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50" name="Google Shape;450;g36ab13eb1a3_1_298" descr="upload_post_object_v2_26756635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874" y="1258206"/>
            <a:ext cx="1743221" cy="375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36ab13eb1a3_1_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2539" y="1311584"/>
            <a:ext cx="1686228" cy="365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36ab13eb1a3_1_2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7685" y="1242101"/>
            <a:ext cx="1743233" cy="379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36ab13eb1a3_1_2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4819" y="1247951"/>
            <a:ext cx="1743232" cy="3777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6ab13eb1a3_1_316"/>
          <p:cNvSpPr txBox="1">
            <a:spLocks noGrp="1"/>
          </p:cNvSpPr>
          <p:nvPr>
            <p:ph type="ctrTitle" idx="4294967295"/>
          </p:nvPr>
        </p:nvSpPr>
        <p:spPr>
          <a:xfrm>
            <a:off x="609067" y="-75191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rgbClr val="FE2C55"/>
                </a:solidFill>
              </a:rPr>
              <a:t>Customer Experience</a:t>
            </a:r>
            <a:endParaRPr sz="4000"/>
          </a:p>
        </p:txBody>
      </p:sp>
      <p:sp>
        <p:nvSpPr>
          <p:cNvPr id="459" name="Google Shape;459;g36ab13eb1a3_1_3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64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460" name="Google Shape;460;g36ab13eb1a3_1_316"/>
          <p:cNvSpPr/>
          <p:nvPr/>
        </p:nvSpPr>
        <p:spPr>
          <a:xfrm>
            <a:off x="634775" y="1020092"/>
            <a:ext cx="19696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6ab13eb1a3_1_316"/>
          <p:cNvSpPr/>
          <p:nvPr/>
        </p:nvSpPr>
        <p:spPr>
          <a:xfrm>
            <a:off x="2971196" y="1020092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36ab13eb1a3_1_316"/>
          <p:cNvSpPr/>
          <p:nvPr/>
        </p:nvSpPr>
        <p:spPr>
          <a:xfrm>
            <a:off x="5251799" y="1020092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36ab13eb1a3_1_316"/>
          <p:cNvSpPr/>
          <p:nvPr/>
        </p:nvSpPr>
        <p:spPr>
          <a:xfrm>
            <a:off x="9770695" y="1020092"/>
            <a:ext cx="19540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36ab13eb1a3_1_316"/>
          <p:cNvSpPr/>
          <p:nvPr/>
        </p:nvSpPr>
        <p:spPr>
          <a:xfrm>
            <a:off x="634829" y="5091712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Shoppable Videos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5" name="Google Shape;465;g36ab13eb1a3_1_316"/>
          <p:cNvSpPr/>
          <p:nvPr/>
        </p:nvSpPr>
        <p:spPr>
          <a:xfrm>
            <a:off x="2971236" y="5091712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Livestreams</a:t>
            </a:r>
            <a:endParaRPr sz="16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g36ab13eb1a3_1_316"/>
          <p:cNvSpPr/>
          <p:nvPr/>
        </p:nvSpPr>
        <p:spPr>
          <a:xfrm>
            <a:off x="5306568" y="5091712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Showcase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7" name="Google Shape;467;g36ab13eb1a3_1_316"/>
          <p:cNvSpPr/>
          <p:nvPr/>
        </p:nvSpPr>
        <p:spPr>
          <a:xfrm>
            <a:off x="9755041" y="5091712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Search Bar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8" name="Google Shape;468;g36ab13eb1a3_1_316"/>
          <p:cNvSpPr/>
          <p:nvPr/>
        </p:nvSpPr>
        <p:spPr>
          <a:xfrm>
            <a:off x="7515935" y="1020092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6ab13eb1a3_1_316"/>
          <p:cNvSpPr/>
          <p:nvPr/>
        </p:nvSpPr>
        <p:spPr>
          <a:xfrm>
            <a:off x="7531552" y="5091712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Shop Tab</a:t>
            </a:r>
            <a:endParaRPr sz="1600" b="1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70" name="Google Shape;470;g36ab13eb1a3_1_316" descr="upload_post_object_v2_37082717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8375" y="1155137"/>
            <a:ext cx="1719093" cy="372815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6ab13eb1a3_1_316"/>
          <p:cNvSpPr/>
          <p:nvPr/>
        </p:nvSpPr>
        <p:spPr>
          <a:xfrm>
            <a:off x="7960468" y="4549024"/>
            <a:ext cx="386400" cy="198400"/>
          </a:xfrm>
          <a:prstGeom prst="rect">
            <a:avLst/>
          </a:prstGeom>
          <a:noFill/>
          <a:ln w="25400" cap="flat" cmpd="sng">
            <a:solidFill>
              <a:srgbClr val="25F4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36ab13eb1a3_1_316"/>
          <p:cNvSpPr/>
          <p:nvPr/>
        </p:nvSpPr>
        <p:spPr>
          <a:xfrm>
            <a:off x="6095163" y="3141036"/>
            <a:ext cx="282000" cy="228000"/>
          </a:xfrm>
          <a:prstGeom prst="rect">
            <a:avLst/>
          </a:prstGeom>
          <a:noFill/>
          <a:ln w="25400" cap="flat" cmpd="sng">
            <a:solidFill>
              <a:srgbClr val="25F4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g36ab13eb1a3_1_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618" y="1129967"/>
            <a:ext cx="1719100" cy="3743188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6ab13eb1a3_1_316"/>
          <p:cNvSpPr/>
          <p:nvPr/>
        </p:nvSpPr>
        <p:spPr>
          <a:xfrm>
            <a:off x="6095167" y="3056251"/>
            <a:ext cx="282000" cy="198400"/>
          </a:xfrm>
          <a:prstGeom prst="flowChartProcess">
            <a:avLst/>
          </a:prstGeom>
          <a:noFill/>
          <a:ln w="28575" cap="flat" cmpd="sng">
            <a:solidFill>
              <a:srgbClr val="37F0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75" name="Google Shape;475;g36ab13eb1a3_1_3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2300" y="1184334"/>
            <a:ext cx="1719067" cy="371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6ab13eb1a3_1_3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2667" y="1160733"/>
            <a:ext cx="1785933" cy="368166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36ab13eb1a3_1_316"/>
          <p:cNvSpPr/>
          <p:nvPr/>
        </p:nvSpPr>
        <p:spPr>
          <a:xfrm>
            <a:off x="3097500" y="4054533"/>
            <a:ext cx="1786000" cy="524800"/>
          </a:xfrm>
          <a:prstGeom prst="rect">
            <a:avLst/>
          </a:prstGeom>
          <a:noFill/>
          <a:ln w="28575" cap="flat" cmpd="sng">
            <a:solidFill>
              <a:srgbClr val="37F0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78" name="Google Shape;478;g36ab13eb1a3_1_3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033" y="1169334"/>
            <a:ext cx="1719067" cy="3743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6ab13eb1a3_1_316"/>
          <p:cNvSpPr/>
          <p:nvPr/>
        </p:nvSpPr>
        <p:spPr>
          <a:xfrm>
            <a:off x="810900" y="3643067"/>
            <a:ext cx="822800" cy="198400"/>
          </a:xfrm>
          <a:prstGeom prst="rect">
            <a:avLst/>
          </a:prstGeom>
          <a:noFill/>
          <a:ln w="28575" cap="flat" cmpd="sng">
            <a:solidFill>
              <a:srgbClr val="37F0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6ab13eb1a3_1_340"/>
          <p:cNvSpPr txBox="1">
            <a:spLocks noGrp="1"/>
          </p:cNvSpPr>
          <p:nvPr>
            <p:ph type="ctrTitle" idx="4294967295"/>
          </p:nvPr>
        </p:nvSpPr>
        <p:spPr>
          <a:xfrm>
            <a:off x="608533" y="-75191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rgbClr val="FE2C55"/>
                </a:solidFill>
              </a:rPr>
              <a:t>Customer Experience</a:t>
            </a:r>
            <a:endParaRPr sz="4000"/>
          </a:p>
        </p:txBody>
      </p:sp>
      <p:sp>
        <p:nvSpPr>
          <p:cNvPr id="485" name="Google Shape;485;g36ab13eb1a3_1_3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65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486" name="Google Shape;486;g36ab13eb1a3_1_340"/>
          <p:cNvSpPr/>
          <p:nvPr/>
        </p:nvSpPr>
        <p:spPr>
          <a:xfrm>
            <a:off x="906584" y="1146985"/>
            <a:ext cx="19696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36ab13eb1a3_1_340"/>
          <p:cNvSpPr/>
          <p:nvPr/>
        </p:nvSpPr>
        <p:spPr>
          <a:xfrm>
            <a:off x="3563863" y="1153727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36ab13eb1a3_1_340"/>
          <p:cNvSpPr/>
          <p:nvPr/>
        </p:nvSpPr>
        <p:spPr>
          <a:xfrm>
            <a:off x="6236676" y="1146985"/>
            <a:ext cx="19852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36ab13eb1a3_1_340"/>
          <p:cNvSpPr/>
          <p:nvPr/>
        </p:nvSpPr>
        <p:spPr>
          <a:xfrm>
            <a:off x="8909537" y="1146985"/>
            <a:ext cx="1954000" cy="398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36ab13eb1a3_1_340"/>
          <p:cNvSpPr/>
          <p:nvPr/>
        </p:nvSpPr>
        <p:spPr>
          <a:xfrm>
            <a:off x="906584" y="5218723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Shop Content</a:t>
            </a:r>
            <a:endParaRPr sz="16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g36ab13eb1a3_1_340"/>
          <p:cNvSpPr/>
          <p:nvPr/>
        </p:nvSpPr>
        <p:spPr>
          <a:xfrm>
            <a:off x="3579445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Product Listing Page</a:t>
            </a:r>
            <a:endParaRPr sz="16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2" name="Google Shape;492;g36ab13eb1a3_1_340"/>
          <p:cNvSpPr/>
          <p:nvPr/>
        </p:nvSpPr>
        <p:spPr>
          <a:xfrm>
            <a:off x="6252307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Shopping Basket</a:t>
            </a:r>
            <a:endParaRPr sz="16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3" name="Google Shape;493;g36ab13eb1a3_1_340"/>
          <p:cNvSpPr/>
          <p:nvPr/>
        </p:nvSpPr>
        <p:spPr>
          <a:xfrm>
            <a:off x="8901723" y="5218645"/>
            <a:ext cx="1969600" cy="516000"/>
          </a:xfrm>
          <a:prstGeom prst="roundRect">
            <a:avLst>
              <a:gd name="adj" fmla="val 16667"/>
            </a:avLst>
          </a:prstGeom>
          <a:solidFill>
            <a:srgbClr val="FA005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Checkout</a:t>
            </a:r>
            <a:endParaRPr sz="1600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4" name="Google Shape;494;g36ab13eb1a3_1_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167" y="1227851"/>
            <a:ext cx="1743533" cy="379640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6ab13eb1a3_1_340"/>
          <p:cNvSpPr/>
          <p:nvPr/>
        </p:nvSpPr>
        <p:spPr>
          <a:xfrm>
            <a:off x="1025533" y="4233333"/>
            <a:ext cx="894400" cy="357600"/>
          </a:xfrm>
          <a:prstGeom prst="rect">
            <a:avLst/>
          </a:prstGeom>
          <a:noFill/>
          <a:ln w="28575" cap="flat" cmpd="sng">
            <a:solidFill>
              <a:srgbClr val="37F0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96" name="Google Shape;496;g36ab13eb1a3_1_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4667" y="1243051"/>
            <a:ext cx="1743533" cy="37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6ab13eb1a3_1_3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7534" y="1243051"/>
            <a:ext cx="1743533" cy="37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36ab13eb1a3_1_3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30334" y="1243051"/>
            <a:ext cx="1743533" cy="376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6ab13eb1a3_1_4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66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504" name="Google Shape;504;g36ab13eb1a3_1_447"/>
          <p:cNvSpPr txBox="1">
            <a:spLocks noGrp="1"/>
          </p:cNvSpPr>
          <p:nvPr>
            <p:ph type="body" idx="1"/>
          </p:nvPr>
        </p:nvSpPr>
        <p:spPr>
          <a:xfrm>
            <a:off x="592267" y="1465133"/>
            <a:ext cx="10704400" cy="4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40256">
              <a:buClr>
                <a:srgbClr val="00FFFF"/>
              </a:buClr>
              <a:buSzPts val="1600"/>
              <a:buChar char="●"/>
            </a:pPr>
            <a:r>
              <a:rPr lang="en" sz="2667" b="1">
                <a:solidFill>
                  <a:srgbClr val="00FFFF"/>
                </a:solidFill>
              </a:rPr>
              <a:t>TikTok builds new </a:t>
            </a:r>
            <a:r>
              <a:rPr lang="en" sz="2667" b="1">
                <a:solidFill>
                  <a:srgbClr val="00FFFF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1"/>
                  </a:ext>
                </a:extLst>
              </a:rPr>
              <a:t>products</a:t>
            </a:r>
            <a:r>
              <a:rPr lang="en" sz="2667" b="1">
                <a:solidFill>
                  <a:srgbClr val="00FFFF"/>
                </a:solidFill>
              </a:rPr>
              <a:t>, like TikTok Shop, with compliance in mind, including:</a:t>
            </a:r>
            <a:endParaRPr sz="2667" b="1">
              <a:solidFill>
                <a:srgbClr val="00FFFF"/>
              </a:solidFill>
            </a:endParaRPr>
          </a:p>
          <a:p>
            <a:pPr lvl="1" indent="-474121">
              <a:spcBef>
                <a:spcPts val="0"/>
              </a:spcBef>
              <a:buClr>
                <a:schemeClr val="dk1"/>
              </a:buClr>
              <a:buSzPts val="2000"/>
              <a:buChar char="o"/>
            </a:pPr>
            <a:r>
              <a:rPr lang="en" sz="2667">
                <a:solidFill>
                  <a:schemeClr val="dk1"/>
                </a:solidFill>
              </a:rPr>
              <a:t>DSA,</a:t>
            </a:r>
            <a:endParaRPr sz="2667">
              <a:solidFill>
                <a:schemeClr val="dk1"/>
              </a:solidFill>
            </a:endParaRPr>
          </a:p>
          <a:p>
            <a:pPr lvl="1" indent="-474121">
              <a:spcBef>
                <a:spcPts val="0"/>
              </a:spcBef>
              <a:buClr>
                <a:schemeClr val="dk1"/>
              </a:buClr>
              <a:buSzPts val="2000"/>
              <a:buChar char="o"/>
            </a:pPr>
            <a:r>
              <a:rPr lang="en" sz="2667">
                <a:solidFill>
                  <a:schemeClr val="dk1"/>
                </a:solidFill>
              </a:rPr>
              <a:t>GDPR,</a:t>
            </a:r>
            <a:endParaRPr sz="2667">
              <a:solidFill>
                <a:schemeClr val="dk1"/>
              </a:solidFill>
            </a:endParaRPr>
          </a:p>
          <a:p>
            <a:pPr lvl="1" indent="-474121">
              <a:spcBef>
                <a:spcPts val="0"/>
              </a:spcBef>
              <a:buClr>
                <a:schemeClr val="dk1"/>
              </a:buClr>
              <a:buSzPts val="2000"/>
              <a:buChar char="o"/>
            </a:pPr>
            <a:r>
              <a:rPr lang="en" sz="2667">
                <a:solidFill>
                  <a:schemeClr val="dk1"/>
                </a:solidFill>
              </a:rPr>
              <a:t>Consumer Rights,</a:t>
            </a:r>
            <a:endParaRPr sz="2667">
              <a:solidFill>
                <a:schemeClr val="dk1"/>
              </a:solidFill>
            </a:endParaRPr>
          </a:p>
          <a:p>
            <a:pPr lvl="1" indent="-474121">
              <a:spcBef>
                <a:spcPts val="0"/>
              </a:spcBef>
              <a:buClr>
                <a:schemeClr val="dk1"/>
              </a:buClr>
              <a:buSzPts val="2000"/>
              <a:buChar char="o"/>
            </a:pPr>
            <a:r>
              <a:rPr lang="en" sz="2667">
                <a:solidFill>
                  <a:schemeClr val="dk1"/>
                </a:solidFill>
              </a:rPr>
              <a:t>Product Liability,</a:t>
            </a:r>
            <a:endParaRPr sz="2667">
              <a:solidFill>
                <a:schemeClr val="dk1"/>
              </a:solidFill>
            </a:endParaRPr>
          </a:p>
          <a:p>
            <a:pPr lvl="1" indent="-474121">
              <a:spcBef>
                <a:spcPts val="0"/>
              </a:spcBef>
              <a:buClr>
                <a:schemeClr val="dk1"/>
              </a:buClr>
              <a:buSzPts val="2000"/>
              <a:buChar char="o"/>
            </a:pPr>
            <a:r>
              <a:rPr lang="en" sz="2667">
                <a:solidFill>
                  <a:schemeClr val="dk1"/>
                </a:solidFill>
              </a:rPr>
              <a:t>Intellectual Property Rights, and</a:t>
            </a:r>
            <a:endParaRPr sz="2667">
              <a:solidFill>
                <a:schemeClr val="dk1"/>
              </a:solidFill>
            </a:endParaRPr>
          </a:p>
          <a:p>
            <a:pPr lvl="1" indent="-474121">
              <a:spcBef>
                <a:spcPts val="0"/>
              </a:spcBef>
              <a:buClr>
                <a:srgbClr val="FE2C55"/>
              </a:buClr>
              <a:buSzPts val="2000"/>
              <a:buChar char="o"/>
            </a:pPr>
            <a:r>
              <a:rPr lang="en" sz="2667" b="1">
                <a:solidFill>
                  <a:srgbClr val="FE2C55"/>
                </a:solidFill>
              </a:rPr>
              <a:t>DMA</a:t>
            </a:r>
            <a:endParaRPr sz="2667" b="1">
              <a:solidFill>
                <a:srgbClr val="FE2C55"/>
              </a:solidFill>
            </a:endParaRPr>
          </a:p>
          <a:p>
            <a:pPr marL="0" lvl="1" indent="0">
              <a:lnSpc>
                <a:spcPct val="114999"/>
              </a:lnSpc>
              <a:buSzPts val="1900"/>
              <a:buNone/>
            </a:pPr>
            <a:endParaRPr/>
          </a:p>
        </p:txBody>
      </p:sp>
      <p:sp>
        <p:nvSpPr>
          <p:cNvPr id="505" name="Google Shape;505;g36ab13eb1a3_1_447"/>
          <p:cNvSpPr txBox="1">
            <a:spLocks noGrp="1"/>
          </p:cNvSpPr>
          <p:nvPr>
            <p:ph type="ctrTitle" idx="4294967295"/>
          </p:nvPr>
        </p:nvSpPr>
        <p:spPr>
          <a:xfrm>
            <a:off x="608533" y="-75191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chemeClr val="dk1"/>
                </a:solidFill>
              </a:rPr>
              <a:t>Compliance by Design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ab13eb1a3_1_4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67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511" name="Google Shape;511;g36ab13eb1a3_1_460"/>
          <p:cNvSpPr txBox="1">
            <a:spLocks noGrp="1"/>
          </p:cNvSpPr>
          <p:nvPr>
            <p:ph type="ctrTitle" idx="4294967295"/>
          </p:nvPr>
        </p:nvSpPr>
        <p:spPr>
          <a:xfrm>
            <a:off x="608533" y="-75191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chemeClr val="dk1"/>
                </a:solidFill>
              </a:rPr>
              <a:t>TikTok Shop Article 5.2 consent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512" name="Google Shape;512;g36ab13eb1a3_1_460"/>
          <p:cNvPicPr preferRelativeResize="0"/>
          <p:nvPr/>
        </p:nvPicPr>
        <p:blipFill rotWithShape="1">
          <a:blip r:embed="rId3">
            <a:alphaModFix/>
          </a:blip>
          <a:srcRect l="39360"/>
          <a:stretch/>
        </p:blipFill>
        <p:spPr>
          <a:xfrm>
            <a:off x="4597401" y="1354667"/>
            <a:ext cx="7092935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36ab13eb1a3_1_460"/>
          <p:cNvSpPr txBox="1"/>
          <p:nvPr/>
        </p:nvSpPr>
        <p:spPr>
          <a:xfrm>
            <a:off x="419100" y="2247900"/>
            <a:ext cx="4432400" cy="7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Users see a TikTok Shop DMA </a:t>
            </a: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consent prompt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when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2"/>
                  </a:ext>
                </a:extLst>
              </a:rPr>
              <a:t>launching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the app</a:t>
            </a:r>
            <a:b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57189" defTabSz="1219170"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Access to detailed </a:t>
            </a: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help article</a:t>
            </a:r>
            <a:r>
              <a:rPr lang="en" sz="2400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before selection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14" name="Google Shape;514;g36ab13eb1a3_1_460" title="Image (9).jpg"/>
          <p:cNvPicPr preferRelativeResize="0"/>
          <p:nvPr/>
        </p:nvPicPr>
        <p:blipFill rotWithShape="1">
          <a:blip r:embed="rId4">
            <a:alphaModFix/>
          </a:blip>
          <a:srcRect t="8029"/>
          <a:stretch/>
        </p:blipFill>
        <p:spPr>
          <a:xfrm>
            <a:off x="7201367" y="1526300"/>
            <a:ext cx="2116632" cy="42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36ab13eb1a3_1_4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8000" y="3487385"/>
            <a:ext cx="368920" cy="307433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36ab13eb1a3_1_460"/>
          <p:cNvSpPr txBox="1"/>
          <p:nvPr/>
        </p:nvSpPr>
        <p:spPr>
          <a:xfrm>
            <a:off x="8836233" y="1972200"/>
            <a:ext cx="473600" cy="32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3d51b8f40b_0_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68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522" name="Google Shape;522;g33d51b8f40b_0_0"/>
          <p:cNvSpPr txBox="1">
            <a:spLocks noGrp="1"/>
          </p:cNvSpPr>
          <p:nvPr>
            <p:ph type="ctrTitle" idx="4294967295"/>
          </p:nvPr>
        </p:nvSpPr>
        <p:spPr>
          <a:xfrm>
            <a:off x="608533" y="-75191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chemeClr val="dk1"/>
                </a:solidFill>
              </a:rPr>
              <a:t>TikTok Shop Article 5.2 consent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523" name="Google Shape;523;g33d51b8f40b_0_0"/>
          <p:cNvSpPr txBox="1"/>
          <p:nvPr/>
        </p:nvSpPr>
        <p:spPr>
          <a:xfrm>
            <a:off x="444500" y="1536700"/>
            <a:ext cx="4432400" cy="7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Users can </a:t>
            </a: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revoke their consent at any time</a:t>
            </a:r>
            <a:r>
              <a:rPr lang="en" sz="2400" kern="0">
                <a:solidFill>
                  <a:srgbClr val="25F4EE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 their app settings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57189" defTabSz="1219170"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Users will only see the consent prompt </a:t>
            </a: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once every 365 days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if they choose to keep their TikTok and TikTok Shop activity separate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24" name="Google Shape;524;g33d51b8f4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3734" y="1292101"/>
            <a:ext cx="1921933" cy="427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3d51b8f40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2116" y="1325937"/>
            <a:ext cx="1921915" cy="427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3d51b8f40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2916" y="1325917"/>
            <a:ext cx="1921933" cy="427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3d51b8f40b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94867" y="3275268"/>
            <a:ext cx="368920" cy="30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3d51b8f40b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4033" y="3309068"/>
            <a:ext cx="368920" cy="307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6ab13eb1a3_1_46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69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534" name="Google Shape;534;g36ab13eb1a3_1_466"/>
          <p:cNvSpPr txBox="1">
            <a:spLocks noGrp="1"/>
          </p:cNvSpPr>
          <p:nvPr>
            <p:ph type="ctrTitle" idx="4294967295"/>
          </p:nvPr>
        </p:nvSpPr>
        <p:spPr>
          <a:xfrm>
            <a:off x="608533" y="-75191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chemeClr val="dk1"/>
                </a:solidFill>
              </a:rPr>
              <a:t>Introducing TikTok Studio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535" name="Google Shape;535;g36ab13eb1a3_1_466"/>
          <p:cNvSpPr txBox="1"/>
          <p:nvPr/>
        </p:nvSpPr>
        <p:spPr>
          <a:xfrm>
            <a:off x="354533" y="1219201"/>
            <a:ext cx="8328800" cy="59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 defTabSz="1219170">
              <a:lnSpc>
                <a:spcPct val="115000"/>
              </a:lnSpc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Studio is a new app that </a:t>
            </a: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consolidates TikTok’s existing creator tools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in one easily accessible location - similar to “studio” functions on other platforms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defTabSz="1219170">
              <a:lnSpc>
                <a:spcPct val="115000"/>
              </a:lnSpc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TikTok Studio provides one dedicated, integrated and easy to access place for users to better understand the </a:t>
            </a: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value of the platform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and track performance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defTabSz="1219170">
              <a:lnSpc>
                <a:spcPct val="115000"/>
              </a:lnSpc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FFFFFF"/>
              </a:buClr>
              <a:buSzPts val="1800"/>
              <a:buFont typeface="Proxima Nova"/>
              <a:buChar char="●"/>
            </a:pP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Enables businesses to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lvl="1" indent="-457189" defTabSz="121917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1800"/>
              <a:buFont typeface="Proxima Nova"/>
              <a:buChar char="○"/>
            </a:pP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Manage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their content, 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lvl="1" indent="-457189" defTabSz="1219170">
              <a:lnSpc>
                <a:spcPct val="115000"/>
              </a:lnSpc>
              <a:buClr>
                <a:srgbClr val="FFFFFF"/>
              </a:buClr>
              <a:buSzPts val="1800"/>
              <a:buFont typeface="Proxima Nova"/>
              <a:buChar char="○"/>
            </a:pP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Engage</a:t>
            </a:r>
            <a:r>
              <a:rPr lang="en" sz="2400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their audience, and 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19170" lvl="1" indent="-457189" defTabSz="1219170">
              <a:lnSpc>
                <a:spcPct val="115000"/>
              </a:lnSpc>
              <a:buClr>
                <a:srgbClr val="FFFFFF"/>
              </a:buClr>
              <a:buSzPts val="1800"/>
              <a:buFont typeface="Proxima Nova"/>
              <a:buChar char="○"/>
            </a:pPr>
            <a:r>
              <a:rPr lang="en" sz="2400" b="1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Analyse</a:t>
            </a:r>
            <a:r>
              <a:rPr lang="en" sz="2400" kern="0">
                <a:solidFill>
                  <a:srgbClr val="00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their </a:t>
            </a:r>
            <a:r>
              <a:rPr lang="en" sz="2400" ker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3"/>
                  </a:ext>
                </a:extLst>
              </a:rPr>
              <a:t>performance</a:t>
            </a:r>
            <a:endParaRPr sz="2400" ker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36" name="Google Shape;536;g36ab13eb1a3_1_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8201" y="696101"/>
            <a:ext cx="2648367" cy="546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9A73-6435-EB43-CC27-DB8DE30D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Timeline</a:t>
            </a:r>
            <a:endParaRPr lang="en-IE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80AB24D-09EE-1705-A0E0-913F5013E0ED}"/>
              </a:ext>
            </a:extLst>
          </p:cNvPr>
          <p:cNvSpPr/>
          <p:nvPr/>
        </p:nvSpPr>
        <p:spPr>
          <a:xfrm>
            <a:off x="1182644" y="3342088"/>
            <a:ext cx="10171147" cy="1349298"/>
          </a:xfrm>
          <a:prstGeom prst="rightArrow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61FB5E-046A-7984-B114-F2523C9A4F9D}"/>
              </a:ext>
            </a:extLst>
          </p:cNvPr>
          <p:cNvGrpSpPr/>
          <p:nvPr/>
        </p:nvGrpSpPr>
        <p:grpSpPr>
          <a:xfrm>
            <a:off x="1205747" y="1661465"/>
            <a:ext cx="1477677" cy="2217539"/>
            <a:chOff x="1417849" y="2562192"/>
            <a:chExt cx="1477677" cy="22175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9D1FE2-AC14-CEDE-FDEC-CDE1ADE985D5}"/>
                </a:ext>
              </a:extLst>
            </p:cNvPr>
            <p:cNvGrpSpPr/>
            <p:nvPr/>
          </p:nvGrpSpPr>
          <p:grpSpPr>
            <a:xfrm flipV="1">
              <a:off x="2049521" y="3720360"/>
              <a:ext cx="216000" cy="1059371"/>
              <a:chOff x="1194014" y="4701278"/>
              <a:chExt cx="216000" cy="105937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22CB375-D2B5-F79E-38B5-4E6A8EC97D0D}"/>
                  </a:ext>
                </a:extLst>
              </p:cNvPr>
              <p:cNvCxnSpPr/>
              <p:nvPr/>
            </p:nvCxnSpPr>
            <p:spPr>
              <a:xfrm>
                <a:off x="1294375" y="4868551"/>
                <a:ext cx="0" cy="8920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6F07106-2AA0-8F68-5FD6-A88561023730}"/>
                  </a:ext>
                </a:extLst>
              </p:cNvPr>
              <p:cNvSpPr/>
              <p:nvPr/>
            </p:nvSpPr>
            <p:spPr>
              <a:xfrm>
                <a:off x="1194014" y="4701278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C16E62-273A-D439-3C26-C750E6BC16B7}"/>
                </a:ext>
              </a:extLst>
            </p:cNvPr>
            <p:cNvSpPr txBox="1"/>
            <p:nvPr/>
          </p:nvSpPr>
          <p:spPr>
            <a:xfrm>
              <a:off x="1417849" y="2562192"/>
              <a:ext cx="147767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14 Sept 2022</a:t>
              </a:r>
            </a:p>
            <a:p>
              <a:pPr algn="ctr"/>
              <a:r>
                <a:rPr lang="en-US" sz="1800" dirty="0"/>
                <a:t>DMA is published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21C979-5635-71C8-2C44-9A086F071B3D}"/>
              </a:ext>
            </a:extLst>
          </p:cNvPr>
          <p:cNvGrpSpPr/>
          <p:nvPr/>
        </p:nvGrpSpPr>
        <p:grpSpPr>
          <a:xfrm>
            <a:off x="2213578" y="3937892"/>
            <a:ext cx="1545609" cy="2327644"/>
            <a:chOff x="2250211" y="4623112"/>
            <a:chExt cx="1545609" cy="23276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D32FA2-79D4-3F6C-C62B-AEE036881B19}"/>
                </a:ext>
              </a:extLst>
            </p:cNvPr>
            <p:cNvGrpSpPr/>
            <p:nvPr/>
          </p:nvGrpSpPr>
          <p:grpSpPr>
            <a:xfrm>
              <a:off x="2915016" y="4623112"/>
              <a:ext cx="216000" cy="1059371"/>
              <a:chOff x="1193181" y="4641897"/>
              <a:chExt cx="216000" cy="105937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B308D63-5441-9F66-319A-CBCAE60B43D3}"/>
                  </a:ext>
                </a:extLst>
              </p:cNvPr>
              <p:cNvCxnSpPr/>
              <p:nvPr/>
            </p:nvCxnSpPr>
            <p:spPr>
              <a:xfrm>
                <a:off x="1293542" y="4809170"/>
                <a:ext cx="0" cy="8920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8F1BE92-4219-B99C-FF8F-05CC3D05F519}"/>
                  </a:ext>
                </a:extLst>
              </p:cNvPr>
              <p:cNvSpPr/>
              <p:nvPr/>
            </p:nvSpPr>
            <p:spPr>
              <a:xfrm>
                <a:off x="1193181" y="4641897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DC349A-B689-A3AF-D03E-48578FD40FE2}"/>
                </a:ext>
              </a:extLst>
            </p:cNvPr>
            <p:cNvSpPr txBox="1"/>
            <p:nvPr/>
          </p:nvSpPr>
          <p:spPr>
            <a:xfrm>
              <a:off x="2250211" y="5750427"/>
              <a:ext cx="154560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5 Sept 2023</a:t>
              </a:r>
            </a:p>
            <a:p>
              <a:pPr algn="ctr"/>
              <a:r>
                <a:rPr lang="en-US" sz="1800" dirty="0"/>
                <a:t>ByteDance designated as gatekeeper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C84293-5578-56C2-2122-261081DE981A}"/>
              </a:ext>
            </a:extLst>
          </p:cNvPr>
          <p:cNvGrpSpPr/>
          <p:nvPr/>
        </p:nvGrpSpPr>
        <p:grpSpPr>
          <a:xfrm flipV="1">
            <a:off x="4048663" y="3041253"/>
            <a:ext cx="216000" cy="1059371"/>
            <a:chOff x="4097782" y="4642309"/>
            <a:chExt cx="216000" cy="105937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90241F2-4935-885F-2931-A41E8AB65244}"/>
                </a:ext>
              </a:extLst>
            </p:cNvPr>
            <p:cNvCxnSpPr/>
            <p:nvPr/>
          </p:nvCxnSpPr>
          <p:spPr>
            <a:xfrm>
              <a:off x="4198143" y="4809582"/>
              <a:ext cx="0" cy="8920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99D5A4-2F72-2C26-FBD5-7015D8AE1867}"/>
                </a:ext>
              </a:extLst>
            </p:cNvPr>
            <p:cNvSpPr/>
            <p:nvPr/>
          </p:nvSpPr>
          <p:spPr>
            <a:xfrm>
              <a:off x="4097782" y="4642309"/>
              <a:ext cx="216000" cy="21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AA66F8-626B-45F7-A177-C80666B0792F}"/>
              </a:ext>
            </a:extLst>
          </p:cNvPr>
          <p:cNvGrpSpPr/>
          <p:nvPr/>
        </p:nvGrpSpPr>
        <p:grpSpPr>
          <a:xfrm flipV="1">
            <a:off x="7135304" y="3004877"/>
            <a:ext cx="216000" cy="1059371"/>
            <a:chOff x="4097782" y="4642309"/>
            <a:chExt cx="216000" cy="105937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B83EFF-1260-0E6B-6241-46B9FE9E896C}"/>
                </a:ext>
              </a:extLst>
            </p:cNvPr>
            <p:cNvCxnSpPr/>
            <p:nvPr/>
          </p:nvCxnSpPr>
          <p:spPr>
            <a:xfrm>
              <a:off x="4198143" y="4809582"/>
              <a:ext cx="0" cy="8920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FBCAD00-95D3-A2E9-6131-9908520184FE}"/>
                </a:ext>
              </a:extLst>
            </p:cNvPr>
            <p:cNvSpPr/>
            <p:nvPr/>
          </p:nvSpPr>
          <p:spPr>
            <a:xfrm>
              <a:off x="4097782" y="4642309"/>
              <a:ext cx="216000" cy="21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311850-A378-C9C9-A487-520A7C3DA370}"/>
              </a:ext>
            </a:extLst>
          </p:cNvPr>
          <p:cNvGrpSpPr/>
          <p:nvPr/>
        </p:nvGrpSpPr>
        <p:grpSpPr>
          <a:xfrm>
            <a:off x="5694317" y="3969226"/>
            <a:ext cx="216000" cy="1059371"/>
            <a:chOff x="4097782" y="4642309"/>
            <a:chExt cx="216000" cy="1059371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1E9445-918E-CE26-DF94-9CF690CA3386}"/>
                </a:ext>
              </a:extLst>
            </p:cNvPr>
            <p:cNvCxnSpPr/>
            <p:nvPr/>
          </p:nvCxnSpPr>
          <p:spPr>
            <a:xfrm>
              <a:off x="4198143" y="4809582"/>
              <a:ext cx="0" cy="8920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0F87932-4210-7B99-13B5-6BD75FAC1B43}"/>
                </a:ext>
              </a:extLst>
            </p:cNvPr>
            <p:cNvSpPr/>
            <p:nvPr/>
          </p:nvSpPr>
          <p:spPr>
            <a:xfrm>
              <a:off x="4097782" y="4642309"/>
              <a:ext cx="216000" cy="21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513FAA7-7A70-A49E-00B6-6C01C3FF1D6A}"/>
              </a:ext>
            </a:extLst>
          </p:cNvPr>
          <p:cNvSpPr txBox="1"/>
          <p:nvPr/>
        </p:nvSpPr>
        <p:spPr>
          <a:xfrm>
            <a:off x="2974928" y="1633100"/>
            <a:ext cx="22558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 March 2024</a:t>
            </a:r>
            <a:endParaRPr lang="en-US" sz="1800" dirty="0"/>
          </a:p>
          <a:p>
            <a:pPr algn="ctr"/>
            <a:r>
              <a:rPr lang="en-US" sz="1800" dirty="0"/>
              <a:t>ByteDance must comply /</a:t>
            </a:r>
          </a:p>
          <a:p>
            <a:pPr algn="ctr"/>
            <a:r>
              <a:rPr lang="en-US" dirty="0"/>
              <a:t>First Compliance Report</a:t>
            </a:r>
            <a:endParaRPr lang="en-US" sz="1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63F0-B714-6DC3-EA12-E65299AD3B6A}"/>
              </a:ext>
            </a:extLst>
          </p:cNvPr>
          <p:cNvSpPr txBox="1"/>
          <p:nvPr/>
        </p:nvSpPr>
        <p:spPr>
          <a:xfrm>
            <a:off x="4995865" y="5072538"/>
            <a:ext cx="17267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22 March 2024</a:t>
            </a:r>
          </a:p>
          <a:p>
            <a:pPr algn="ctr"/>
            <a:r>
              <a:rPr lang="en-US" dirty="0"/>
              <a:t>First ByteDance compliance workshop</a:t>
            </a:r>
            <a:endParaRPr lang="en-US" sz="1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9F6E43-B403-4784-A00A-B49E6EDDCB64}"/>
              </a:ext>
            </a:extLst>
          </p:cNvPr>
          <p:cNvSpPr txBox="1"/>
          <p:nvPr/>
        </p:nvSpPr>
        <p:spPr>
          <a:xfrm>
            <a:off x="7986903" y="5072538"/>
            <a:ext cx="1639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2 July 2025</a:t>
            </a:r>
          </a:p>
          <a:p>
            <a:pPr algn="ctr"/>
            <a:r>
              <a:rPr lang="en-US" dirty="0"/>
              <a:t>Second Compliance workshop</a:t>
            </a:r>
            <a:endParaRPr lang="en-US" sz="1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A2BAD4-2B70-781C-70D9-0D4DAEFE2DFC}"/>
              </a:ext>
            </a:extLst>
          </p:cNvPr>
          <p:cNvSpPr txBox="1"/>
          <p:nvPr/>
        </p:nvSpPr>
        <p:spPr>
          <a:xfrm>
            <a:off x="6347820" y="1691393"/>
            <a:ext cx="1639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6 March 2025</a:t>
            </a:r>
          </a:p>
          <a:p>
            <a:pPr algn="ctr"/>
            <a:r>
              <a:rPr lang="en-US" dirty="0"/>
              <a:t>Second compliance report</a:t>
            </a:r>
            <a:endParaRPr lang="en-US" sz="1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279772-11D9-821B-0328-76A7269D542B}"/>
              </a:ext>
            </a:extLst>
          </p:cNvPr>
          <p:cNvSpPr txBox="1"/>
          <p:nvPr/>
        </p:nvSpPr>
        <p:spPr>
          <a:xfrm>
            <a:off x="1278383" y="3784560"/>
            <a:ext cx="988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              .…………       ……………       ………………….         ………………        …………..……       .……  </a:t>
            </a:r>
            <a:r>
              <a:rPr lang="en-IE" b="1" dirty="0">
                <a:solidFill>
                  <a:schemeClr val="bg1"/>
                </a:solidFill>
              </a:rPr>
              <a:t>Ongoing</a:t>
            </a:r>
            <a:r>
              <a:rPr lang="fr-BE" b="1" dirty="0">
                <a:solidFill>
                  <a:schemeClr val="bg1"/>
                </a:solidFill>
              </a:rPr>
              <a:t> Dialogue</a:t>
            </a:r>
            <a:endParaRPr lang="en-IE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2EA585-3314-88E3-CD4A-E8AA00B7B7A2}"/>
              </a:ext>
            </a:extLst>
          </p:cNvPr>
          <p:cNvGrpSpPr/>
          <p:nvPr/>
        </p:nvGrpSpPr>
        <p:grpSpPr>
          <a:xfrm>
            <a:off x="8564958" y="3958041"/>
            <a:ext cx="216000" cy="1059371"/>
            <a:chOff x="4097782" y="4642309"/>
            <a:chExt cx="216000" cy="105937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007A108-DB73-E1FA-161C-2EB638A79FDC}"/>
                </a:ext>
              </a:extLst>
            </p:cNvPr>
            <p:cNvCxnSpPr/>
            <p:nvPr/>
          </p:nvCxnSpPr>
          <p:spPr>
            <a:xfrm>
              <a:off x="4198143" y="4809582"/>
              <a:ext cx="0" cy="89209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0ADDF0-B935-5C4D-4F96-5BD85885B332}"/>
                </a:ext>
              </a:extLst>
            </p:cNvPr>
            <p:cNvSpPr/>
            <p:nvPr/>
          </p:nvSpPr>
          <p:spPr>
            <a:xfrm>
              <a:off x="4097782" y="4642309"/>
              <a:ext cx="216000" cy="216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454006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6b09a2fb2f_8_0"/>
          <p:cNvSpPr txBox="1"/>
          <p:nvPr/>
        </p:nvSpPr>
        <p:spPr>
          <a:xfrm>
            <a:off x="726717" y="4570900"/>
            <a:ext cx="1640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Connect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organically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542" name="Google Shape;542;g36b09a2fb2f_8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9149" y="2029667"/>
            <a:ext cx="2091600" cy="2138067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g36b09a2fb2f_8_0"/>
          <p:cNvSpPr txBox="1"/>
          <p:nvPr/>
        </p:nvSpPr>
        <p:spPr>
          <a:xfrm>
            <a:off x="3688284" y="4875700"/>
            <a:ext cx="1640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30303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44" name="Google Shape;544;g36b09a2fb2f_8_0"/>
          <p:cNvSpPr txBox="1"/>
          <p:nvPr/>
        </p:nvSpPr>
        <p:spPr>
          <a:xfrm>
            <a:off x="3281901" y="4570900"/>
            <a:ext cx="1811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Sell with TikTok Shop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545" name="Google Shape;545;g36b09a2fb2f_8_0" title="picpic.png"/>
          <p:cNvPicPr preferRelativeResize="0"/>
          <p:nvPr/>
        </p:nvPicPr>
        <p:blipFill rotWithShape="1">
          <a:blip r:embed="rId4">
            <a:alphaModFix/>
          </a:blip>
          <a:srcRect r="70159"/>
          <a:stretch/>
        </p:blipFill>
        <p:spPr>
          <a:xfrm>
            <a:off x="777134" y="1628767"/>
            <a:ext cx="1540001" cy="292533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36b09a2fb2f_8_0"/>
          <p:cNvSpPr txBox="1"/>
          <p:nvPr/>
        </p:nvSpPr>
        <p:spPr>
          <a:xfrm>
            <a:off x="5892337" y="4432800"/>
            <a:ext cx="2026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733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Advertise through TikTok for Business</a:t>
            </a:r>
            <a:endParaRPr sz="1733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547" name="Google Shape;547;g36b09a2fb2f_8_0"/>
          <p:cNvSpPr txBox="1"/>
          <p:nvPr/>
        </p:nvSpPr>
        <p:spPr>
          <a:xfrm>
            <a:off x="9203437" y="4570900"/>
            <a:ext cx="2026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Get creative with TikTok One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548" name="Google Shape;548;g36b09a2fb2f_8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51668" y="1509051"/>
            <a:ext cx="2530321" cy="2925333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36b09a2fb2f_8_0"/>
          <p:cNvSpPr txBox="1">
            <a:spLocks noGrp="1"/>
          </p:cNvSpPr>
          <p:nvPr>
            <p:ph type="ctrTitle" idx="4294967295"/>
          </p:nvPr>
        </p:nvSpPr>
        <p:spPr>
          <a:xfrm>
            <a:off x="136967" y="27309"/>
            <a:ext cx="116968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en" sz="4000">
                <a:solidFill>
                  <a:schemeClr val="dk1"/>
                </a:solidFill>
              </a:rPr>
              <a:t>Overview of TikTok Business Features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550" name="Google Shape;550;g36b09a2fb2f_8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4383" y="1691502"/>
            <a:ext cx="2382700" cy="256044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36b09a2fb2f_8_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70</a:t>
            </a:fld>
            <a:endParaRPr kern="0">
              <a:solidFill>
                <a:srgbClr val="ADADAD"/>
              </a:solidFill>
            </a:endParaRPr>
          </a:p>
        </p:txBody>
      </p:sp>
      <p:cxnSp>
        <p:nvCxnSpPr>
          <p:cNvPr id="552" name="Google Shape;552;g36b09a2fb2f_8_0"/>
          <p:cNvCxnSpPr/>
          <p:nvPr/>
        </p:nvCxnSpPr>
        <p:spPr>
          <a:xfrm rot="10800000" flipH="1">
            <a:off x="679767" y="5471100"/>
            <a:ext cx="1513200" cy="1640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g36b09a2fb2f_8_0"/>
          <p:cNvCxnSpPr/>
          <p:nvPr/>
        </p:nvCxnSpPr>
        <p:spPr>
          <a:xfrm rot="10800000" flipH="1">
            <a:off x="3208333" y="5471100"/>
            <a:ext cx="1513200" cy="1640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g36b09a2fb2f_8_0"/>
          <p:cNvCxnSpPr/>
          <p:nvPr/>
        </p:nvCxnSpPr>
        <p:spPr>
          <a:xfrm rot="10800000" flipH="1">
            <a:off x="5958933" y="5471100"/>
            <a:ext cx="1703600" cy="1640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5" name="Google Shape;555;g36b09a2fb2f_8_0"/>
          <p:cNvCxnSpPr/>
          <p:nvPr/>
        </p:nvCxnSpPr>
        <p:spPr>
          <a:xfrm rot="10800000" flipH="1">
            <a:off x="9298433" y="5471100"/>
            <a:ext cx="1836800" cy="1640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3d516893c3_1_0"/>
          <p:cNvSpPr txBox="1"/>
          <p:nvPr/>
        </p:nvSpPr>
        <p:spPr>
          <a:xfrm>
            <a:off x="636431" y="1111400"/>
            <a:ext cx="3368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6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561" name="Google Shape;561;g33d516893c3_1_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71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562" name="Google Shape;562;g33d516893c3_1_0"/>
          <p:cNvPicPr preferRelativeResize="0"/>
          <p:nvPr/>
        </p:nvPicPr>
        <p:blipFill rotWithShape="1">
          <a:blip r:embed="rId3">
            <a:alphaModFix/>
          </a:blip>
          <a:srcRect t="27380" b="26779"/>
          <a:stretch/>
        </p:blipFill>
        <p:spPr>
          <a:xfrm>
            <a:off x="4522918" y="-49572"/>
            <a:ext cx="2823700" cy="12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33d516893c3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1133" y="1219201"/>
            <a:ext cx="9242297" cy="46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g33d516893c3_1_4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6021" y="6013339"/>
            <a:ext cx="467743" cy="467728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33d516893c3_1_451"/>
          <p:cNvSpPr txBox="1"/>
          <p:nvPr/>
        </p:nvSpPr>
        <p:spPr>
          <a:xfrm>
            <a:off x="636431" y="1111400"/>
            <a:ext cx="33680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6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570" name="Google Shape;570;g33d516893c3_1_4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72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571" name="Google Shape;571;g33d516893c3_1_451"/>
          <p:cNvPicPr preferRelativeResize="0"/>
          <p:nvPr/>
        </p:nvPicPr>
        <p:blipFill rotWithShape="1">
          <a:blip r:embed="rId4">
            <a:alphaModFix/>
          </a:blip>
          <a:srcRect t="27380" b="26779"/>
          <a:stretch/>
        </p:blipFill>
        <p:spPr>
          <a:xfrm>
            <a:off x="4522918" y="-49572"/>
            <a:ext cx="2823700" cy="12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33d516893c3_1_4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1133" y="1342100"/>
            <a:ext cx="9474299" cy="4651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3d516893c3_1_18"/>
          <p:cNvSpPr txBox="1"/>
          <p:nvPr/>
        </p:nvSpPr>
        <p:spPr>
          <a:xfrm>
            <a:off x="4523579" y="255233"/>
            <a:ext cx="32288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000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TikTok One</a:t>
            </a:r>
            <a:endParaRPr sz="4000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578" name="Google Shape;578;g33d516893c3_1_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73</a:t>
            </a:fld>
            <a:endParaRPr kern="0">
              <a:solidFill>
                <a:srgbClr val="ADADAD"/>
              </a:solidFill>
            </a:endParaRPr>
          </a:p>
        </p:txBody>
      </p:sp>
      <p:pic>
        <p:nvPicPr>
          <p:cNvPr id="579" name="Google Shape;579;g33d516893c3_1_18"/>
          <p:cNvPicPr preferRelativeResize="0"/>
          <p:nvPr/>
        </p:nvPicPr>
        <p:blipFill rotWithShape="1">
          <a:blip r:embed="rId3">
            <a:alphaModFix/>
          </a:blip>
          <a:srcRect r="68430"/>
          <a:stretch/>
        </p:blipFill>
        <p:spPr>
          <a:xfrm>
            <a:off x="657200" y="1214967"/>
            <a:ext cx="3325768" cy="35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33d516893c3_1_18"/>
          <p:cNvSpPr txBox="1"/>
          <p:nvPr/>
        </p:nvSpPr>
        <p:spPr>
          <a:xfrm>
            <a:off x="1129551" y="4588208"/>
            <a:ext cx="2453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Get insights &amp; 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inspiration 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pic>
        <p:nvPicPr>
          <p:cNvPr id="581" name="Google Shape;581;g33d516893c3_1_18"/>
          <p:cNvPicPr preferRelativeResize="0"/>
          <p:nvPr/>
        </p:nvPicPr>
        <p:blipFill rotWithShape="1">
          <a:blip r:embed="rId3">
            <a:alphaModFix/>
          </a:blip>
          <a:srcRect l="35180" r="35206"/>
          <a:stretch/>
        </p:blipFill>
        <p:spPr>
          <a:xfrm>
            <a:off x="4592101" y="1164817"/>
            <a:ext cx="3050665" cy="362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33d516893c3_1_18"/>
          <p:cNvPicPr preferRelativeResize="0"/>
          <p:nvPr/>
        </p:nvPicPr>
        <p:blipFill rotWithShape="1">
          <a:blip r:embed="rId3">
            <a:alphaModFix/>
          </a:blip>
          <a:srcRect l="68430"/>
          <a:stretch/>
        </p:blipFill>
        <p:spPr>
          <a:xfrm>
            <a:off x="8328934" y="1130083"/>
            <a:ext cx="3050665" cy="370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33d516893c3_1_18"/>
          <p:cNvSpPr txBox="1"/>
          <p:nvPr/>
        </p:nvSpPr>
        <p:spPr>
          <a:xfrm>
            <a:off x="5091951" y="4588208"/>
            <a:ext cx="2453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Access creators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sp>
        <p:nvSpPr>
          <p:cNvPr id="584" name="Google Shape;584;g33d516893c3_1_18"/>
          <p:cNvSpPr txBox="1"/>
          <p:nvPr/>
        </p:nvSpPr>
        <p:spPr>
          <a:xfrm>
            <a:off x="8749551" y="4588208"/>
            <a:ext cx="2453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Inter Tight"/>
                <a:ea typeface="Inter Tight"/>
                <a:cs typeface="Inter Tight"/>
                <a:sym typeface="Inter Tight"/>
              </a:rPr>
              <a:t>Discover partners</a:t>
            </a:r>
            <a:endParaRPr sz="1867" b="1" kern="0">
              <a:solidFill>
                <a:srgbClr val="FFFFFF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cxnSp>
        <p:nvCxnSpPr>
          <p:cNvPr id="585" name="Google Shape;585;g33d516893c3_1_18"/>
          <p:cNvCxnSpPr/>
          <p:nvPr/>
        </p:nvCxnSpPr>
        <p:spPr>
          <a:xfrm>
            <a:off x="1233100" y="5487500"/>
            <a:ext cx="1690000" cy="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g33d516893c3_1_18"/>
          <p:cNvCxnSpPr/>
          <p:nvPr/>
        </p:nvCxnSpPr>
        <p:spPr>
          <a:xfrm>
            <a:off x="5193567" y="5487500"/>
            <a:ext cx="1938400" cy="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g33d516893c3_1_18"/>
          <p:cNvCxnSpPr/>
          <p:nvPr/>
        </p:nvCxnSpPr>
        <p:spPr>
          <a:xfrm>
            <a:off x="8858567" y="5487500"/>
            <a:ext cx="1995600" cy="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6b6a0a8c9f_0_29"/>
          <p:cNvSpPr txBox="1">
            <a:spLocks noGrp="1"/>
          </p:cNvSpPr>
          <p:nvPr>
            <p:ph type="ctrTitle"/>
          </p:nvPr>
        </p:nvSpPr>
        <p:spPr>
          <a:xfrm>
            <a:off x="415600" y="2072167"/>
            <a:ext cx="11360800" cy="2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/>
              <a:t>Thank you &amp;</a:t>
            </a:r>
            <a:br>
              <a:rPr lang="en" sz="5333"/>
            </a:br>
            <a:r>
              <a:rPr lang="en" sz="5333"/>
              <a:t>questions?</a:t>
            </a:r>
            <a:endParaRPr sz="5333"/>
          </a:p>
        </p:txBody>
      </p:sp>
      <p:sp>
        <p:nvSpPr>
          <p:cNvPr id="593" name="Google Shape;593;g36b6a0a8c9f_0_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fld id="{00000000-1234-1234-1234-123412341234}" type="slidenum">
              <a:rPr lang="en" kern="0">
                <a:solidFill>
                  <a:srgbClr val="ADADAD"/>
                </a:solidFill>
              </a:rPr>
              <a:pPr defTabSz="1219170"/>
              <a:t>74</a:t>
            </a:fld>
            <a:endParaRPr kern="0">
              <a:solidFill>
                <a:srgbClr val="ADADAD"/>
              </a:solidFill>
            </a:endParaRPr>
          </a:p>
        </p:txBody>
      </p:sp>
      <p:sp>
        <p:nvSpPr>
          <p:cNvPr id="594" name="Google Shape;594;g36b6a0a8c9f_0_29"/>
          <p:cNvSpPr txBox="1"/>
          <p:nvPr/>
        </p:nvSpPr>
        <p:spPr>
          <a:xfrm>
            <a:off x="3049045" y="5826953"/>
            <a:ext cx="60940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" lvl="1" defTabSz="1219170">
              <a:buClr>
                <a:srgbClr val="000000"/>
              </a:buClr>
              <a:buSzPts val="1400"/>
            </a:pPr>
            <a:endParaRPr sz="1867" b="1" kern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2779E-B5BF-16F9-EC3F-1AF7C972029F}"/>
              </a:ext>
            </a:extLst>
          </p:cNvPr>
          <p:cNvSpPr txBox="1">
            <a:spLocks/>
          </p:cNvSpPr>
          <p:nvPr/>
        </p:nvSpPr>
        <p:spPr>
          <a:xfrm>
            <a:off x="6571357" y="1495465"/>
            <a:ext cx="56206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Q&amp;A on presentation or any other topic related to DMA compliance</a:t>
            </a:r>
            <a:endParaRPr lang="da-DK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7554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2779E-B5BF-16F9-EC3F-1AF7C972029F}"/>
              </a:ext>
            </a:extLst>
          </p:cNvPr>
          <p:cNvSpPr txBox="1">
            <a:spLocks/>
          </p:cNvSpPr>
          <p:nvPr/>
        </p:nvSpPr>
        <p:spPr>
          <a:xfrm>
            <a:off x="6571357" y="1495465"/>
            <a:ext cx="56206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Concluding remarks by the Commission</a:t>
            </a:r>
            <a:endParaRPr lang="da-DK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7907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EFA-4175-E1A7-C1FD-858FFEEF1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IE" dirty="0"/>
              <a:t>Thank you</a:t>
            </a:r>
            <a:br>
              <a:rPr lang="en-IE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436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48761-640A-D88D-EF70-52188F73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62" y="0"/>
            <a:ext cx="6612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8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9A73-6435-EB43-CC27-DB8DE30D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0070C0"/>
                </a:solidFill>
                <a:latin typeface="Calibri" panose="020F0502020204030204"/>
                <a:sym typeface="Arial"/>
              </a:rPr>
              <a:t>DMA obligations applicable to ByteDance</a:t>
            </a:r>
            <a:endParaRPr lang="en-IE" dirty="0">
              <a:highlight>
                <a:srgbClr val="FFFF00"/>
              </a:highligh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96919A-C850-C275-CE93-B7C312BC7BF2}"/>
              </a:ext>
            </a:extLst>
          </p:cNvPr>
          <p:cNvGrpSpPr/>
          <p:nvPr/>
        </p:nvGrpSpPr>
        <p:grpSpPr>
          <a:xfrm>
            <a:off x="1625891" y="1741112"/>
            <a:ext cx="2079942" cy="1785390"/>
            <a:chOff x="1738475" y="1677724"/>
            <a:chExt cx="2079942" cy="1785390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9FE75F93-C643-A34C-E446-AB75F419AEB2}"/>
                </a:ext>
              </a:extLst>
            </p:cNvPr>
            <p:cNvSpPr/>
            <p:nvPr/>
          </p:nvSpPr>
          <p:spPr>
            <a:xfrm>
              <a:off x="1738475" y="1677724"/>
              <a:ext cx="2079942" cy="17853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491CB9BA-FA55-5608-EFF1-917B572A0AFD}"/>
                </a:ext>
              </a:extLst>
            </p:cNvPr>
            <p:cNvSpPr txBox="1"/>
            <p:nvPr/>
          </p:nvSpPr>
          <p:spPr>
            <a:xfrm>
              <a:off x="2060586" y="1954219"/>
              <a:ext cx="1435720" cy="1232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/>
                <a:t>Art. 5(2)</a:t>
              </a:r>
              <a:endParaRPr lang="en-IE" sz="2400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BE2D6D-493F-20C2-D884-BE0DB38A480E}"/>
              </a:ext>
            </a:extLst>
          </p:cNvPr>
          <p:cNvGrpSpPr/>
          <p:nvPr/>
        </p:nvGrpSpPr>
        <p:grpSpPr>
          <a:xfrm>
            <a:off x="4792799" y="3998122"/>
            <a:ext cx="2079942" cy="1785390"/>
            <a:chOff x="1738475" y="1677724"/>
            <a:chExt cx="2079942" cy="1785390"/>
          </a:xfrm>
          <a:solidFill>
            <a:schemeClr val="accent4">
              <a:lumMod val="75000"/>
            </a:schemeClr>
          </a:solidFill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6549E05E-B9B2-9C8A-E53D-823E8DC44FE9}"/>
                </a:ext>
              </a:extLst>
            </p:cNvPr>
            <p:cNvSpPr/>
            <p:nvPr/>
          </p:nvSpPr>
          <p:spPr>
            <a:xfrm>
              <a:off x="1738475" y="1677724"/>
              <a:ext cx="2079942" cy="178539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2ED3A5ED-596D-9241-E10C-FFF8626725E7}"/>
                </a:ext>
              </a:extLst>
            </p:cNvPr>
            <p:cNvSpPr txBox="1"/>
            <p:nvPr/>
          </p:nvSpPr>
          <p:spPr>
            <a:xfrm>
              <a:off x="2060586" y="1954219"/>
              <a:ext cx="1435720" cy="12324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/>
                <a:t>Art. 6(12)</a:t>
              </a:r>
              <a:endParaRPr lang="en-IE" sz="2400" kern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7E44F4-77F1-DA07-DE3D-D1F350DDCE21}"/>
              </a:ext>
            </a:extLst>
          </p:cNvPr>
          <p:cNvGrpSpPr/>
          <p:nvPr/>
        </p:nvGrpSpPr>
        <p:grpSpPr>
          <a:xfrm>
            <a:off x="6376253" y="2825699"/>
            <a:ext cx="2079942" cy="1873226"/>
            <a:chOff x="1738475" y="1691084"/>
            <a:chExt cx="2079942" cy="1785390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FB5F016-2E88-2F89-DB2D-D157D757B09B}"/>
                </a:ext>
              </a:extLst>
            </p:cNvPr>
            <p:cNvSpPr/>
            <p:nvPr/>
          </p:nvSpPr>
          <p:spPr>
            <a:xfrm>
              <a:off x="1738475" y="1691084"/>
              <a:ext cx="2079942" cy="17853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Hexagon 4">
              <a:extLst>
                <a:ext uri="{FF2B5EF4-FFF2-40B4-BE49-F238E27FC236}">
                  <a16:creationId xmlns:a16="http://schemas.microsoft.com/office/drawing/2014/main" id="{4D3C40CB-0250-4074-20CB-B9C9865D42AA}"/>
                </a:ext>
              </a:extLst>
            </p:cNvPr>
            <p:cNvSpPr txBox="1"/>
            <p:nvPr/>
          </p:nvSpPr>
          <p:spPr>
            <a:xfrm>
              <a:off x="2060586" y="1954219"/>
              <a:ext cx="1435720" cy="1232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/>
                <a:t>Art. 6(2)</a:t>
              </a:r>
              <a:endParaRPr lang="en-IE" sz="2400" kern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E0CDE7-B501-B616-CAA6-2DA1F018E9F0}"/>
              </a:ext>
            </a:extLst>
          </p:cNvPr>
          <p:cNvGrpSpPr/>
          <p:nvPr/>
        </p:nvGrpSpPr>
        <p:grpSpPr>
          <a:xfrm>
            <a:off x="1625891" y="3998122"/>
            <a:ext cx="2079942" cy="1785390"/>
            <a:chOff x="1738475" y="1677724"/>
            <a:chExt cx="2079942" cy="1785390"/>
          </a:xfrm>
          <a:solidFill>
            <a:srgbClr val="C00000"/>
          </a:solidFill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CD329231-2653-64D1-8B26-735A2FED4868}"/>
                </a:ext>
              </a:extLst>
            </p:cNvPr>
            <p:cNvSpPr/>
            <p:nvPr/>
          </p:nvSpPr>
          <p:spPr>
            <a:xfrm>
              <a:off x="1738475" y="1677724"/>
              <a:ext cx="2079942" cy="178539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Hexagon 4">
              <a:extLst>
                <a:ext uri="{FF2B5EF4-FFF2-40B4-BE49-F238E27FC236}">
                  <a16:creationId xmlns:a16="http://schemas.microsoft.com/office/drawing/2014/main" id="{6412BC73-CC69-6211-499D-33554F3CD5F0}"/>
                </a:ext>
              </a:extLst>
            </p:cNvPr>
            <p:cNvSpPr txBox="1"/>
            <p:nvPr/>
          </p:nvSpPr>
          <p:spPr>
            <a:xfrm>
              <a:off x="2060586" y="1954219"/>
              <a:ext cx="1435720" cy="12324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/>
                <a:t>Art. 6(9) and (10)</a:t>
              </a:r>
              <a:endParaRPr lang="en-IE" sz="2400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C88D4E-C74A-D654-82C4-3962B7C85BCF}"/>
              </a:ext>
            </a:extLst>
          </p:cNvPr>
          <p:cNvGrpSpPr/>
          <p:nvPr/>
        </p:nvGrpSpPr>
        <p:grpSpPr>
          <a:xfrm>
            <a:off x="4792799" y="1741112"/>
            <a:ext cx="2079942" cy="1785390"/>
            <a:chOff x="1738475" y="1677724"/>
            <a:chExt cx="2079942" cy="1785390"/>
          </a:xfrm>
          <a:solidFill>
            <a:schemeClr val="accent2">
              <a:lumMod val="75000"/>
            </a:schemeClr>
          </a:solidFill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5C339CF3-7F8F-B9B2-C68B-DFC02948827E}"/>
                </a:ext>
              </a:extLst>
            </p:cNvPr>
            <p:cNvSpPr/>
            <p:nvPr/>
          </p:nvSpPr>
          <p:spPr>
            <a:xfrm>
              <a:off x="1738475" y="1677724"/>
              <a:ext cx="2079942" cy="178539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0" name="Hexagon 4">
              <a:extLst>
                <a:ext uri="{FF2B5EF4-FFF2-40B4-BE49-F238E27FC236}">
                  <a16:creationId xmlns:a16="http://schemas.microsoft.com/office/drawing/2014/main" id="{B977AD2E-7AAB-CBCC-4CF3-5AA4C09C71FE}"/>
                </a:ext>
              </a:extLst>
            </p:cNvPr>
            <p:cNvSpPr txBox="1"/>
            <p:nvPr/>
          </p:nvSpPr>
          <p:spPr>
            <a:xfrm>
              <a:off x="2060586" y="1954219"/>
              <a:ext cx="1435720" cy="12324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/>
                <a:t>Art. </a:t>
              </a:r>
              <a:r>
                <a:rPr lang="fr-BE" sz="2400" dirty="0"/>
                <a:t>5(6)</a:t>
              </a:r>
              <a:endParaRPr lang="en-IE" sz="2400" kern="1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326CAF-7EE8-9033-AAEE-D463B43FE9B4}"/>
              </a:ext>
            </a:extLst>
          </p:cNvPr>
          <p:cNvGrpSpPr/>
          <p:nvPr/>
        </p:nvGrpSpPr>
        <p:grpSpPr>
          <a:xfrm>
            <a:off x="7959707" y="1741112"/>
            <a:ext cx="2079942" cy="1785390"/>
            <a:chOff x="1738475" y="1677724"/>
            <a:chExt cx="2079942" cy="1785390"/>
          </a:xfrm>
          <a:solidFill>
            <a:srgbClr val="00B0F0"/>
          </a:solidFill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E747925B-8D3B-57BB-1F7E-2CBC1DDAC7D8}"/>
                </a:ext>
              </a:extLst>
            </p:cNvPr>
            <p:cNvSpPr/>
            <p:nvPr/>
          </p:nvSpPr>
          <p:spPr>
            <a:xfrm>
              <a:off x="1738475" y="1677724"/>
              <a:ext cx="2079942" cy="178539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3" name="Hexagon 4">
              <a:extLst>
                <a:ext uri="{FF2B5EF4-FFF2-40B4-BE49-F238E27FC236}">
                  <a16:creationId xmlns:a16="http://schemas.microsoft.com/office/drawing/2014/main" id="{BBCDE943-8BD3-30C1-0B54-342E5F76AF29}"/>
                </a:ext>
              </a:extLst>
            </p:cNvPr>
            <p:cNvSpPr txBox="1"/>
            <p:nvPr/>
          </p:nvSpPr>
          <p:spPr>
            <a:xfrm>
              <a:off x="2060586" y="1954219"/>
              <a:ext cx="1435720" cy="12324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/>
                <a:t>Art. 6(</a:t>
              </a:r>
              <a:r>
                <a:rPr lang="fr-BE" sz="2400" dirty="0"/>
                <a:t>13)</a:t>
              </a:r>
              <a:endParaRPr lang="en-IE" sz="2400" kern="12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73589C-EFD5-3580-6026-1464F18C2497}"/>
              </a:ext>
            </a:extLst>
          </p:cNvPr>
          <p:cNvGrpSpPr/>
          <p:nvPr/>
        </p:nvGrpSpPr>
        <p:grpSpPr>
          <a:xfrm>
            <a:off x="3209345" y="2889147"/>
            <a:ext cx="2079942" cy="1785390"/>
            <a:chOff x="1738475" y="1677724"/>
            <a:chExt cx="2079942" cy="1785390"/>
          </a:xfrm>
          <a:solidFill>
            <a:srgbClr val="C00000"/>
          </a:solidFill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FA6CC458-92F0-4FE0-842B-C021F7BAA78B}"/>
                </a:ext>
              </a:extLst>
            </p:cNvPr>
            <p:cNvSpPr/>
            <p:nvPr/>
          </p:nvSpPr>
          <p:spPr>
            <a:xfrm>
              <a:off x="1738475" y="1677724"/>
              <a:ext cx="2079942" cy="17853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b="1"/>
            </a:p>
          </p:txBody>
        </p:sp>
        <p:sp>
          <p:nvSpPr>
            <p:cNvPr id="29" name="Hexagon 4">
              <a:extLst>
                <a:ext uri="{FF2B5EF4-FFF2-40B4-BE49-F238E27FC236}">
                  <a16:creationId xmlns:a16="http://schemas.microsoft.com/office/drawing/2014/main" id="{FF969650-186F-0D0C-69AB-20EEBE1736D7}"/>
                </a:ext>
              </a:extLst>
            </p:cNvPr>
            <p:cNvSpPr txBox="1"/>
            <p:nvPr/>
          </p:nvSpPr>
          <p:spPr>
            <a:xfrm>
              <a:off x="2060586" y="1954219"/>
              <a:ext cx="1435720" cy="1232400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0480" rIns="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/>
                <a:t>Art</a:t>
              </a:r>
              <a:r>
                <a:rPr lang="fr-BE" sz="2400" dirty="0"/>
                <a:t>s. 5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dirty="0"/>
                <a:t>(7) (8)</a:t>
              </a:r>
              <a:endParaRPr lang="en-IE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52279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kTok Template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ttachment_Id xmlns="aaad0b86-1dbf-48d2-99f8-fcc2ae493c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2FCCED0C3CA34289BDE3963578B741" ma:contentTypeVersion="3" ma:contentTypeDescription="Create a new document." ma:contentTypeScope="" ma:versionID="19b70dd4363b929f92b86c6b12360bf8">
  <xsd:schema xmlns:xsd="http://www.w3.org/2001/XMLSchema" xmlns:xs="http://www.w3.org/2001/XMLSchema" xmlns:p="http://schemas.microsoft.com/office/2006/metadata/properties" xmlns:ns2="38080443-59f1-4468-9185-e277ce99790f" xmlns:ns3="aaad0b86-1dbf-48d2-99f8-fcc2ae493cdc" targetNamespace="http://schemas.microsoft.com/office/2006/metadata/properties" ma:root="true" ma:fieldsID="11f76b9ee9a8aefbaab67010ff24d8b5" ns2:_="" ns3:_="">
    <xsd:import namespace="38080443-59f1-4468-9185-e277ce99790f"/>
    <xsd:import namespace="aaad0b86-1dbf-48d2-99f8-fcc2ae493c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Attachment_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80443-59f1-4468-9185-e277ce9979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d0b86-1dbf-48d2-99f8-fcc2ae493cdc" elementFormDefault="qualified">
    <xsd:import namespace="http://schemas.microsoft.com/office/2006/documentManagement/types"/>
    <xsd:import namespace="http://schemas.microsoft.com/office/infopath/2007/PartnerControls"/>
    <xsd:element name="Attachment_Id" ma:index="10" nillable="true" ma:displayName="Attachment_Id" ma:internalName="Attachment_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C82441-6675-4DE1-B0D5-C116571AC3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F9A7A1-FA1D-4FA2-837B-8114EB3A8557}">
  <ds:schemaRefs>
    <ds:schemaRef ds:uri="38080443-59f1-4468-9185-e277ce99790f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aaad0b86-1dbf-48d2-99f8-fcc2ae493cd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3D7646E-694B-4A23-B59D-54A8CC23EB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80443-59f1-4468-9185-e277ce99790f"/>
    <ds:schemaRef ds:uri="aaad0b86-1dbf-48d2-99f8-fcc2ae493c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2008</Words>
  <Application>Microsoft Office PowerPoint</Application>
  <PresentationFormat>Widescreen</PresentationFormat>
  <Paragraphs>411</Paragraphs>
  <Slides>77</Slides>
  <Notes>59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94" baseType="lpstr">
      <vt:lpstr>Aptos</vt:lpstr>
      <vt:lpstr>Arial</vt:lpstr>
      <vt:lpstr>Avenir</vt:lpstr>
      <vt:lpstr>Calibri</vt:lpstr>
      <vt:lpstr>Calibri (Body)</vt:lpstr>
      <vt:lpstr>Calibri Light</vt:lpstr>
      <vt:lpstr>Courier New</vt:lpstr>
      <vt:lpstr>Inter Tight</vt:lpstr>
      <vt:lpstr>Poppins</vt:lpstr>
      <vt:lpstr>Poppins Medium</vt:lpstr>
      <vt:lpstr>Proxima Nova</vt:lpstr>
      <vt:lpstr>Roboto</vt:lpstr>
      <vt:lpstr>Symbol</vt:lpstr>
      <vt:lpstr>Times New Roman</vt:lpstr>
      <vt:lpstr>Wingdings</vt:lpstr>
      <vt:lpstr>Thème Office</vt:lpstr>
      <vt:lpstr>TikTok Template</vt:lpstr>
      <vt:lpstr>PowerPoint Presentation</vt:lpstr>
      <vt:lpstr>Regulatory landscape - Platforms</vt:lpstr>
      <vt:lpstr>Regulatory landscape - Platforms</vt:lpstr>
      <vt:lpstr>Regulatory landscape - Platforms</vt:lpstr>
      <vt:lpstr>Regulatory landscape - Platforms</vt:lpstr>
      <vt:lpstr>PowerPoint Presentation</vt:lpstr>
      <vt:lpstr>Timeline</vt:lpstr>
      <vt:lpstr>PowerPoint Presentation</vt:lpstr>
      <vt:lpstr>DMA obligations applicable to ByteDance</vt:lpstr>
      <vt:lpstr>PowerPoint Presentation</vt:lpstr>
      <vt:lpstr>Data combination and cross-use</vt:lpstr>
      <vt:lpstr>Data combination and cross-use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TikTok - DMA Workshop Session 1 - Effective compliance  2 July 2025 </vt:lpstr>
      <vt:lpstr>PowerPoint Presentation</vt:lpstr>
      <vt:lpstr>Developments since last year’s DMA Workshop</vt:lpstr>
      <vt:lpstr>TikTok CPS: Recap</vt:lpstr>
      <vt:lpstr>PowerPoint Presentation</vt:lpstr>
      <vt:lpstr>Key DMA Obligations</vt:lpstr>
      <vt:lpstr>DMA Compliance Function - DMAO</vt:lpstr>
      <vt:lpstr>Ensuring effective compliance</vt:lpstr>
      <vt:lpstr>Choice is at the core of TikTok's data practices Article 5.2 </vt:lpstr>
      <vt:lpstr>TikTok Ads consent screen</vt:lpstr>
      <vt:lpstr>TikTok Shop consent screen</vt:lpstr>
      <vt:lpstr>CapCut consent screen</vt:lpstr>
      <vt:lpstr>TikTok seeks effective consent</vt:lpstr>
      <vt:lpstr>TikTok empowers users through data portability Article 6.9</vt:lpstr>
      <vt:lpstr>Download Your Data</vt:lpstr>
      <vt:lpstr>Data portability API</vt:lpstr>
      <vt:lpstr>Data transparency that supports our Business Users Article 6.10</vt:lpstr>
      <vt:lpstr>Supporting growth through transparency </vt:lpstr>
      <vt:lpstr>Stakeholder feedback &amp; compliance updates</vt:lpstr>
      <vt:lpstr>Expanding Lead Generation worldwide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Balanced terms for better business partnerships Article 6.12</vt:lpstr>
      <vt:lpstr>Fair terms of access</vt:lpstr>
      <vt:lpstr>Business Terms of Service updates</vt:lpstr>
      <vt:lpstr>Other stakeholder feedback</vt:lpstr>
      <vt:lpstr>Thank you &amp; questions?</vt:lpstr>
      <vt:lpstr>Coffee break</vt:lpstr>
      <vt:lpstr>PowerPoint Presentation</vt:lpstr>
      <vt:lpstr>TikTok - DMA Workshop Session 2 - Main Developments 2 July 2025 </vt:lpstr>
      <vt:lpstr>TikTok Product Launches</vt:lpstr>
      <vt:lpstr>PowerPoint Presentation</vt:lpstr>
      <vt:lpstr>PowerPoint Presentation</vt:lpstr>
      <vt:lpstr>PowerPoint Presentation</vt:lpstr>
      <vt:lpstr>The benefits of TikTok Shop in the EU</vt:lpstr>
      <vt:lpstr>Understanding TikTok Shop</vt:lpstr>
      <vt:lpstr>Understanding the TikTok Shop experience</vt:lpstr>
      <vt:lpstr>Seller Experience: Becoming a Seller on Shop</vt:lpstr>
      <vt:lpstr>Seller Experience</vt:lpstr>
      <vt:lpstr>Creator Experience: Becoming a Creator on Shop</vt:lpstr>
      <vt:lpstr>Creator Experience </vt:lpstr>
      <vt:lpstr>Customer Experience</vt:lpstr>
      <vt:lpstr>Customer Experience</vt:lpstr>
      <vt:lpstr>Compliance by Design</vt:lpstr>
      <vt:lpstr>TikTok Shop Article 5.2 consent</vt:lpstr>
      <vt:lpstr>TikTok Shop Article 5.2 consent</vt:lpstr>
      <vt:lpstr>Introducing TikTok Studio</vt:lpstr>
      <vt:lpstr>Overview of TikTok Business Features</vt:lpstr>
      <vt:lpstr>PowerPoint Presentation</vt:lpstr>
      <vt:lpstr>PowerPoint Presentation</vt:lpstr>
      <vt:lpstr>PowerPoint Presentation</vt:lpstr>
      <vt:lpstr>Thank you &amp; questions?</vt:lpstr>
      <vt:lpstr>PowerPoint Presentation</vt:lpstr>
      <vt:lpstr>PowerPoint Presentation</vt:lpstr>
      <vt:lpstr>Thank you 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ByteDance compliance workshop 2025_slides consolidated.pptx</dc:title>
  <dc:creator>MOUTON Jeanne (CNECT)</dc:creator>
  <cp:lastModifiedBy>ALDESCU Mara-Elena (CNECT)</cp:lastModifiedBy>
  <cp:revision>15</cp:revision>
  <cp:lastPrinted>2025-07-01T13:25:04Z</cp:lastPrinted>
  <dcterms:created xsi:type="dcterms:W3CDTF">2025-06-10T09:19:56Z</dcterms:created>
  <dcterms:modified xsi:type="dcterms:W3CDTF">2025-07-09T08:21:55Z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2025-06-10T09:25:13Z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37160615-8c76-4da1-9e56-c4a68d3fb40b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0x010100BF2FCCED0C3CA34289BDE3963578B741</vt:lpwstr>
  </property>
</Properties>
</file>