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sldIdLst>
    <p:sldId id="256" r:id="rId5"/>
    <p:sldId id="387" r:id="rId6"/>
    <p:sldId id="426" r:id="rId7"/>
    <p:sldId id="416" r:id="rId8"/>
    <p:sldId id="366" r:id="rId9"/>
    <p:sldId id="384" r:id="rId10"/>
    <p:sldId id="423" r:id="rId11"/>
    <p:sldId id="424" r:id="rId12"/>
    <p:sldId id="413" r:id="rId13"/>
    <p:sldId id="390" r:id="rId14"/>
    <p:sldId id="368" r:id="rId15"/>
    <p:sldId id="421" r:id="rId16"/>
    <p:sldId id="425" r:id="rId17"/>
    <p:sldId id="415" r:id="rId18"/>
    <p:sldId id="316" r:id="rId1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B1131DA-AFF4-83B5-212C-C23DA861FBFD}" name="DESCAMPS Ambroise (COMP)" initials="DA(" userId="S::Ambroise.DESCAMPS@ec.europa.eu::4318f5ab-ef1d-4e16-9c29-2e79bb3dfee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F5FB"/>
    <a:srgbClr val="5A90C7"/>
    <a:srgbClr val="2038A5"/>
    <a:srgbClr val="37D1B4"/>
    <a:srgbClr val="C298BD"/>
    <a:srgbClr val="A3659C"/>
    <a:srgbClr val="09C3AA"/>
    <a:srgbClr val="004F9F"/>
    <a:srgbClr val="CC3399"/>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84795" autoAdjust="0"/>
  </p:normalViewPr>
  <p:slideViewPr>
    <p:cSldViewPr snapToGrid="0" snapToObjects="1" showGuides="1">
      <p:cViewPr varScale="1">
        <p:scale>
          <a:sx n="63" d="100"/>
          <a:sy n="63" d="100"/>
        </p:scale>
        <p:origin x="788" y="44"/>
      </p:cViewPr>
      <p:guideLst>
        <p:guide orient="horz" pos="2160"/>
        <p:guide pos="3840"/>
      </p:guideLst>
    </p:cSldViewPr>
  </p:slideViewPr>
  <p:outlineViewPr>
    <p:cViewPr>
      <p:scale>
        <a:sx n="33" d="100"/>
        <a:sy n="33" d="100"/>
      </p:scale>
      <p:origin x="0" y="0"/>
    </p:cViewPr>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B7FAF0-53C9-D141-8818-53E16B8CD5B3}" type="datetimeFigureOut">
              <a:rPr lang="fr-FR" smtClean="0"/>
              <a:t>28/05/2025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706D61-C5ED-A047-B887-ADDAF667948D}" type="slidenum">
              <a:rPr lang="fr-FR" smtClean="0"/>
              <a:t>‹#›</a:t>
            </a:fld>
            <a:endParaRPr lang="fr-FR"/>
          </a:p>
        </p:txBody>
      </p:sp>
    </p:spTree>
    <p:extLst>
      <p:ext uri="{BB962C8B-B14F-4D97-AF65-F5344CB8AC3E}">
        <p14:creationId xmlns:p14="http://schemas.microsoft.com/office/powerpoint/2010/main" val="980329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0706D61-C5ED-A047-B887-ADDAF667948D}" type="slidenum">
              <a:rPr lang="fr-FR" smtClean="0"/>
              <a:t>1</a:t>
            </a:fld>
            <a:endParaRPr lang="fr-FR"/>
          </a:p>
        </p:txBody>
      </p:sp>
    </p:spTree>
    <p:extLst>
      <p:ext uri="{BB962C8B-B14F-4D97-AF65-F5344CB8AC3E}">
        <p14:creationId xmlns:p14="http://schemas.microsoft.com/office/powerpoint/2010/main" val="94166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baseline="0" dirty="0"/>
          </a:p>
        </p:txBody>
      </p:sp>
      <p:sp>
        <p:nvSpPr>
          <p:cNvPr id="4" name="Slide Number Placeholder 3"/>
          <p:cNvSpPr>
            <a:spLocks noGrp="1"/>
          </p:cNvSpPr>
          <p:nvPr>
            <p:ph type="sldNum" sz="quarter" idx="10"/>
          </p:nvPr>
        </p:nvSpPr>
        <p:spPr/>
        <p:txBody>
          <a:bodyPr/>
          <a:lstStyle/>
          <a:p>
            <a:fld id="{50706D61-C5ED-A047-B887-ADDAF667948D}" type="slidenum">
              <a:rPr lang="fr-FR" smtClean="0"/>
              <a:t>13</a:t>
            </a:fld>
            <a:endParaRPr lang="fr-FR"/>
          </a:p>
        </p:txBody>
      </p:sp>
    </p:spTree>
    <p:extLst>
      <p:ext uri="{BB962C8B-B14F-4D97-AF65-F5344CB8AC3E}">
        <p14:creationId xmlns:p14="http://schemas.microsoft.com/office/powerpoint/2010/main" val="409311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0706D61-C5ED-A047-B887-ADDAF667948D}" type="slidenum">
              <a:rPr lang="fr-FR" smtClean="0"/>
              <a:t>14</a:t>
            </a:fld>
            <a:endParaRPr lang="fr-FR"/>
          </a:p>
        </p:txBody>
      </p:sp>
    </p:spTree>
    <p:extLst>
      <p:ext uri="{BB962C8B-B14F-4D97-AF65-F5344CB8AC3E}">
        <p14:creationId xmlns:p14="http://schemas.microsoft.com/office/powerpoint/2010/main" val="1901857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baseline="0" dirty="0"/>
          </a:p>
        </p:txBody>
      </p:sp>
      <p:sp>
        <p:nvSpPr>
          <p:cNvPr id="4" name="Slide Number Placeholder 3"/>
          <p:cNvSpPr>
            <a:spLocks noGrp="1"/>
          </p:cNvSpPr>
          <p:nvPr>
            <p:ph type="sldNum" sz="quarter" idx="10"/>
          </p:nvPr>
        </p:nvSpPr>
        <p:spPr/>
        <p:txBody>
          <a:bodyPr/>
          <a:lstStyle/>
          <a:p>
            <a:fld id="{50706D61-C5ED-A047-B887-ADDAF667948D}" type="slidenum">
              <a:rPr lang="fr-FR" smtClean="0"/>
              <a:t>2</a:t>
            </a:fld>
            <a:endParaRPr lang="fr-FR"/>
          </a:p>
        </p:txBody>
      </p:sp>
    </p:spTree>
    <p:extLst>
      <p:ext uri="{BB962C8B-B14F-4D97-AF65-F5344CB8AC3E}">
        <p14:creationId xmlns:p14="http://schemas.microsoft.com/office/powerpoint/2010/main" val="1093547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baseline="0" dirty="0"/>
          </a:p>
        </p:txBody>
      </p:sp>
      <p:sp>
        <p:nvSpPr>
          <p:cNvPr id="4" name="Slide Number Placeholder 3"/>
          <p:cNvSpPr>
            <a:spLocks noGrp="1"/>
          </p:cNvSpPr>
          <p:nvPr>
            <p:ph type="sldNum" sz="quarter" idx="10"/>
          </p:nvPr>
        </p:nvSpPr>
        <p:spPr/>
        <p:txBody>
          <a:bodyPr/>
          <a:lstStyle/>
          <a:p>
            <a:fld id="{50706D61-C5ED-A047-B887-ADDAF667948D}" type="slidenum">
              <a:rPr lang="fr-FR" smtClean="0"/>
              <a:t>3</a:t>
            </a:fld>
            <a:endParaRPr lang="fr-FR"/>
          </a:p>
        </p:txBody>
      </p:sp>
    </p:spTree>
    <p:extLst>
      <p:ext uri="{BB962C8B-B14F-4D97-AF65-F5344CB8AC3E}">
        <p14:creationId xmlns:p14="http://schemas.microsoft.com/office/powerpoint/2010/main" val="136984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baseline="0" dirty="0"/>
          </a:p>
        </p:txBody>
      </p:sp>
      <p:sp>
        <p:nvSpPr>
          <p:cNvPr id="4" name="Slide Number Placeholder 3"/>
          <p:cNvSpPr>
            <a:spLocks noGrp="1"/>
          </p:cNvSpPr>
          <p:nvPr>
            <p:ph type="sldNum" sz="quarter" idx="10"/>
          </p:nvPr>
        </p:nvSpPr>
        <p:spPr/>
        <p:txBody>
          <a:bodyPr/>
          <a:lstStyle/>
          <a:p>
            <a:fld id="{50706D61-C5ED-A047-B887-ADDAF667948D}" type="slidenum">
              <a:rPr lang="fr-FR" smtClean="0"/>
              <a:t>4</a:t>
            </a:fld>
            <a:endParaRPr lang="fr-FR"/>
          </a:p>
        </p:txBody>
      </p:sp>
    </p:spTree>
    <p:extLst>
      <p:ext uri="{BB962C8B-B14F-4D97-AF65-F5344CB8AC3E}">
        <p14:creationId xmlns:p14="http://schemas.microsoft.com/office/powerpoint/2010/main" val="2342169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baseline="0" dirty="0"/>
          </a:p>
        </p:txBody>
      </p:sp>
      <p:sp>
        <p:nvSpPr>
          <p:cNvPr id="4" name="Slide Number Placeholder 3"/>
          <p:cNvSpPr>
            <a:spLocks noGrp="1"/>
          </p:cNvSpPr>
          <p:nvPr>
            <p:ph type="sldNum" sz="quarter" idx="10"/>
          </p:nvPr>
        </p:nvSpPr>
        <p:spPr/>
        <p:txBody>
          <a:bodyPr/>
          <a:lstStyle/>
          <a:p>
            <a:fld id="{50706D61-C5ED-A047-B887-ADDAF667948D}" type="slidenum">
              <a:rPr lang="fr-FR" smtClean="0"/>
              <a:t>6</a:t>
            </a:fld>
            <a:endParaRPr lang="fr-FR"/>
          </a:p>
        </p:txBody>
      </p:sp>
    </p:spTree>
    <p:extLst>
      <p:ext uri="{BB962C8B-B14F-4D97-AF65-F5344CB8AC3E}">
        <p14:creationId xmlns:p14="http://schemas.microsoft.com/office/powerpoint/2010/main" val="2335517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baseline="0" dirty="0"/>
          </a:p>
        </p:txBody>
      </p:sp>
      <p:sp>
        <p:nvSpPr>
          <p:cNvPr id="4" name="Slide Number Placeholder 3"/>
          <p:cNvSpPr>
            <a:spLocks noGrp="1"/>
          </p:cNvSpPr>
          <p:nvPr>
            <p:ph type="sldNum" sz="quarter" idx="10"/>
          </p:nvPr>
        </p:nvSpPr>
        <p:spPr/>
        <p:txBody>
          <a:bodyPr/>
          <a:lstStyle/>
          <a:p>
            <a:fld id="{50706D61-C5ED-A047-B887-ADDAF667948D}" type="slidenum">
              <a:rPr lang="fr-FR" smtClean="0"/>
              <a:t>7</a:t>
            </a:fld>
            <a:endParaRPr lang="fr-FR"/>
          </a:p>
        </p:txBody>
      </p:sp>
    </p:spTree>
    <p:extLst>
      <p:ext uri="{BB962C8B-B14F-4D97-AF65-F5344CB8AC3E}">
        <p14:creationId xmlns:p14="http://schemas.microsoft.com/office/powerpoint/2010/main" val="3347495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baseline="0" dirty="0"/>
          </a:p>
        </p:txBody>
      </p:sp>
      <p:sp>
        <p:nvSpPr>
          <p:cNvPr id="4" name="Slide Number Placeholder 3"/>
          <p:cNvSpPr>
            <a:spLocks noGrp="1"/>
          </p:cNvSpPr>
          <p:nvPr>
            <p:ph type="sldNum" sz="quarter" idx="10"/>
          </p:nvPr>
        </p:nvSpPr>
        <p:spPr/>
        <p:txBody>
          <a:bodyPr/>
          <a:lstStyle/>
          <a:p>
            <a:fld id="{50706D61-C5ED-A047-B887-ADDAF667948D}" type="slidenum">
              <a:rPr lang="fr-FR" smtClean="0"/>
              <a:t>8</a:t>
            </a:fld>
            <a:endParaRPr lang="fr-FR"/>
          </a:p>
        </p:txBody>
      </p:sp>
    </p:spTree>
    <p:extLst>
      <p:ext uri="{BB962C8B-B14F-4D97-AF65-F5344CB8AC3E}">
        <p14:creationId xmlns:p14="http://schemas.microsoft.com/office/powerpoint/2010/main" val="3970441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baseline="0" dirty="0"/>
          </a:p>
        </p:txBody>
      </p:sp>
      <p:sp>
        <p:nvSpPr>
          <p:cNvPr id="4" name="Slide Number Placeholder 3"/>
          <p:cNvSpPr>
            <a:spLocks noGrp="1"/>
          </p:cNvSpPr>
          <p:nvPr>
            <p:ph type="sldNum" sz="quarter" idx="10"/>
          </p:nvPr>
        </p:nvSpPr>
        <p:spPr/>
        <p:txBody>
          <a:bodyPr/>
          <a:lstStyle/>
          <a:p>
            <a:fld id="{50706D61-C5ED-A047-B887-ADDAF667948D}" type="slidenum">
              <a:rPr lang="fr-FR" smtClean="0"/>
              <a:t>11</a:t>
            </a:fld>
            <a:endParaRPr lang="fr-FR"/>
          </a:p>
        </p:txBody>
      </p:sp>
    </p:spTree>
    <p:extLst>
      <p:ext uri="{BB962C8B-B14F-4D97-AF65-F5344CB8AC3E}">
        <p14:creationId xmlns:p14="http://schemas.microsoft.com/office/powerpoint/2010/main" val="2880753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baseline="0" dirty="0"/>
          </a:p>
        </p:txBody>
      </p:sp>
      <p:sp>
        <p:nvSpPr>
          <p:cNvPr id="4" name="Slide Number Placeholder 3"/>
          <p:cNvSpPr>
            <a:spLocks noGrp="1"/>
          </p:cNvSpPr>
          <p:nvPr>
            <p:ph type="sldNum" sz="quarter" idx="10"/>
          </p:nvPr>
        </p:nvSpPr>
        <p:spPr/>
        <p:txBody>
          <a:bodyPr/>
          <a:lstStyle/>
          <a:p>
            <a:fld id="{50706D61-C5ED-A047-B887-ADDAF667948D}" type="slidenum">
              <a:rPr lang="fr-FR" smtClean="0"/>
              <a:t>12</a:t>
            </a:fld>
            <a:endParaRPr lang="fr-FR"/>
          </a:p>
        </p:txBody>
      </p:sp>
    </p:spTree>
    <p:extLst>
      <p:ext uri="{BB962C8B-B14F-4D97-AF65-F5344CB8AC3E}">
        <p14:creationId xmlns:p14="http://schemas.microsoft.com/office/powerpoint/2010/main" val="3725636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3662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27CF7B-F474-7C42-BB03-117702B95E43}"/>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DA434165-2BB7-E44D-942F-0E3BC9056D84}"/>
              </a:ext>
            </a:extLst>
          </p:cNvPr>
          <p:cNvSpPr>
            <a:spLocks noGrp="1"/>
          </p:cNvSpPr>
          <p:nvPr>
            <p:ph type="body" orient="vert" idx="1"/>
          </p:nvPr>
        </p:nvSpPr>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BBA8AA07-AC09-AD49-821D-E6F007576063}"/>
              </a:ext>
            </a:extLst>
          </p:cNvPr>
          <p:cNvSpPr>
            <a:spLocks noGrp="1"/>
          </p:cNvSpPr>
          <p:nvPr>
            <p:ph type="dt" sz="half" idx="10"/>
          </p:nvPr>
        </p:nvSpPr>
        <p:spPr/>
        <p:txBody>
          <a:bodyPr/>
          <a:lstStyle>
            <a:lvl1pPr>
              <a:defRPr/>
            </a:lvl1pPr>
          </a:lstStyle>
          <a:p>
            <a:fld id="{45854026-F1D7-8C43-A01A-CD1206E55029}" type="slidenum">
              <a:rPr lang="fr-FR" smtClean="0"/>
              <a:pPr/>
              <a:t>‹#›</a:t>
            </a:fld>
            <a:endParaRPr lang="fr-FR" dirty="0"/>
          </a:p>
        </p:txBody>
      </p:sp>
    </p:spTree>
    <p:extLst>
      <p:ext uri="{BB962C8B-B14F-4D97-AF65-F5344CB8AC3E}">
        <p14:creationId xmlns:p14="http://schemas.microsoft.com/office/powerpoint/2010/main" val="1855819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7EC5FA3-F8AD-5D45-BBF4-DBA25A4B8C6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E104722-E0EA-0440-8717-FE5DAA535AA5}"/>
              </a:ext>
            </a:extLst>
          </p:cNvPr>
          <p:cNvSpPr>
            <a:spLocks noGrp="1"/>
          </p:cNvSpPr>
          <p:nvPr>
            <p:ph type="body" orient="vert" idx="1"/>
          </p:nvPr>
        </p:nvSpPr>
        <p:spPr>
          <a:xfrm>
            <a:off x="838200" y="365125"/>
            <a:ext cx="7734300" cy="5811838"/>
          </a:xfrm>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E78C350B-5FA5-BD47-A1F0-18699D5612E5}"/>
              </a:ext>
            </a:extLst>
          </p:cNvPr>
          <p:cNvSpPr>
            <a:spLocks noGrp="1"/>
          </p:cNvSpPr>
          <p:nvPr>
            <p:ph type="dt" sz="half" idx="10"/>
          </p:nvPr>
        </p:nvSpPr>
        <p:spPr/>
        <p:txBody>
          <a:bodyPr/>
          <a:lstStyle>
            <a:lvl1pPr>
              <a:defRPr/>
            </a:lvl1pPr>
          </a:lstStyle>
          <a:p>
            <a:fld id="{45854026-F1D7-8C43-A01A-CD1206E55029}" type="slidenum">
              <a:rPr lang="fr-FR" smtClean="0"/>
              <a:pPr/>
              <a:t>‹#›</a:t>
            </a:fld>
            <a:endParaRPr lang="fr-FR" dirty="0"/>
          </a:p>
        </p:txBody>
      </p:sp>
    </p:spTree>
    <p:extLst>
      <p:ext uri="{BB962C8B-B14F-4D97-AF65-F5344CB8AC3E}">
        <p14:creationId xmlns:p14="http://schemas.microsoft.com/office/powerpoint/2010/main" val="2713320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V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852B34-1E31-612B-1983-7191452CEA88}"/>
              </a:ext>
            </a:extLst>
          </p:cNvPr>
          <p:cNvSpPr>
            <a:spLocks noGrp="1"/>
          </p:cNvSpPr>
          <p:nvPr>
            <p:ph type="ctrTitle"/>
          </p:nvPr>
        </p:nvSpPr>
        <p:spPr>
          <a:xfrm>
            <a:off x="1524000" y="949325"/>
            <a:ext cx="9144000" cy="2387600"/>
          </a:xfrm>
          <a:prstGeom prst="rect">
            <a:avLst/>
          </a:prstGeom>
        </p:spPr>
        <p:txBody>
          <a:bodyPr anchor="b"/>
          <a:lstStyle>
            <a:lvl1pPr algn="ctr">
              <a:defRPr sz="6000" b="1">
                <a:solidFill>
                  <a:schemeClr val="bg1"/>
                </a:solidFill>
                <a:latin typeface="+mn-lt"/>
              </a:defRPr>
            </a:lvl1pPr>
          </a:lstStyle>
          <a:p>
            <a:r>
              <a:rPr lang="en-GB" noProof="0" dirty="0" err="1"/>
              <a:t>Modifiez</a:t>
            </a:r>
            <a:r>
              <a:rPr lang="en-GB" noProof="0" dirty="0"/>
              <a:t> le style du titre</a:t>
            </a:r>
          </a:p>
        </p:txBody>
      </p:sp>
      <p:sp>
        <p:nvSpPr>
          <p:cNvPr id="3" name="Sous-titre 2">
            <a:extLst>
              <a:ext uri="{FF2B5EF4-FFF2-40B4-BE49-F238E27FC236}">
                <a16:creationId xmlns:a16="http://schemas.microsoft.com/office/drawing/2014/main" id="{EDDB4CF5-5484-A619-F693-513370F88495}"/>
              </a:ext>
            </a:extLst>
          </p:cNvPr>
          <p:cNvSpPr>
            <a:spLocks noGrp="1"/>
          </p:cNvSpPr>
          <p:nvPr>
            <p:ph type="subTitle" idx="1"/>
          </p:nvPr>
        </p:nvSpPr>
        <p:spPr>
          <a:xfrm>
            <a:off x="1524000" y="3429000"/>
            <a:ext cx="9144000" cy="1655762"/>
          </a:xfrm>
          <a:prstGeom prst="rect">
            <a:avLst/>
          </a:prstGeo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Modifiez le style des sous-titres du masque</a:t>
            </a:r>
          </a:p>
        </p:txBody>
      </p:sp>
    </p:spTree>
    <p:extLst>
      <p:ext uri="{BB962C8B-B14F-4D97-AF65-F5344CB8AC3E}">
        <p14:creationId xmlns:p14="http://schemas.microsoft.com/office/powerpoint/2010/main" val="4156495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7301D7-E59A-4B47-AD17-0000B17DA4F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319570E-E78B-974F-A160-C0DF7D8B1C08}"/>
              </a:ext>
            </a:extLst>
          </p:cNvPr>
          <p:cNvSpPr>
            <a:spLocks noGrp="1"/>
          </p:cNvSpPr>
          <p:nvPr>
            <p:ph idx="1"/>
          </p:nvPr>
        </p:nvSpPr>
        <p:spPr/>
        <p:txBody>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DC85320D-88D7-024E-92D3-427F73903F18}"/>
              </a:ext>
            </a:extLst>
          </p:cNvPr>
          <p:cNvSpPr>
            <a:spLocks noGrp="1"/>
          </p:cNvSpPr>
          <p:nvPr>
            <p:ph type="dt" sz="half" idx="10"/>
          </p:nvPr>
        </p:nvSpPr>
        <p:spPr/>
        <p:txBody>
          <a:bodyPr/>
          <a:lstStyle>
            <a:lvl1pPr>
              <a:defRPr/>
            </a:lvl1pPr>
          </a:lstStyle>
          <a:p>
            <a:fld id="{71E53838-B7FD-D740-8BDA-FC99C52B96E1}" type="slidenum">
              <a:rPr lang="fr-FR" smtClean="0"/>
              <a:pPr/>
              <a:t>‹#›</a:t>
            </a:fld>
            <a:endParaRPr lang="fr-FR" dirty="0"/>
          </a:p>
        </p:txBody>
      </p:sp>
    </p:spTree>
    <p:extLst>
      <p:ext uri="{BB962C8B-B14F-4D97-AF65-F5344CB8AC3E}">
        <p14:creationId xmlns:p14="http://schemas.microsoft.com/office/powerpoint/2010/main" val="1632321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F8EE65-5192-7344-936F-B816E417C8B9}"/>
              </a:ext>
            </a:extLst>
          </p:cNvPr>
          <p:cNvSpPr>
            <a:spLocks noGrp="1"/>
          </p:cNvSpPr>
          <p:nvPr>
            <p:ph type="title"/>
          </p:nvPr>
        </p:nvSpPr>
        <p:spPr>
          <a:xfrm>
            <a:off x="831850" y="80549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8EA1B5E1-4516-5644-86E8-A086E4AF9D16}"/>
              </a:ext>
            </a:extLst>
          </p:cNvPr>
          <p:cNvSpPr>
            <a:spLocks noGrp="1"/>
          </p:cNvSpPr>
          <p:nvPr>
            <p:ph type="body" idx="1"/>
          </p:nvPr>
        </p:nvSpPr>
        <p:spPr>
          <a:xfrm>
            <a:off x="831850" y="368522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E8590479-5785-8E4C-A654-7758216AACF8}"/>
              </a:ext>
            </a:extLst>
          </p:cNvPr>
          <p:cNvSpPr>
            <a:spLocks noGrp="1"/>
          </p:cNvSpPr>
          <p:nvPr>
            <p:ph type="dt" sz="half" idx="10"/>
          </p:nvPr>
        </p:nvSpPr>
        <p:spPr/>
        <p:txBody>
          <a:bodyPr/>
          <a:lstStyle>
            <a:lvl1pPr>
              <a:defRPr/>
            </a:lvl1pPr>
          </a:lstStyle>
          <a:p>
            <a:fld id="{45854026-F1D7-8C43-A01A-CD1206E55029}" type="slidenum">
              <a:rPr lang="fr-FR" smtClean="0"/>
              <a:pPr/>
              <a:t>‹#›</a:t>
            </a:fld>
            <a:endParaRPr lang="fr-FR" dirty="0"/>
          </a:p>
        </p:txBody>
      </p:sp>
    </p:spTree>
    <p:extLst>
      <p:ext uri="{BB962C8B-B14F-4D97-AF65-F5344CB8AC3E}">
        <p14:creationId xmlns:p14="http://schemas.microsoft.com/office/powerpoint/2010/main" val="1993096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C65BD4-846F-9044-A52B-8CA0C34EFA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FEDE851-AA43-8449-98DE-4AB07768256E}"/>
              </a:ext>
            </a:extLst>
          </p:cNvPr>
          <p:cNvSpPr>
            <a:spLocks noGrp="1"/>
          </p:cNvSpPr>
          <p:nvPr>
            <p:ph sz="half" idx="1"/>
          </p:nvPr>
        </p:nvSpPr>
        <p:spPr>
          <a:xfrm>
            <a:off x="838200" y="1825625"/>
            <a:ext cx="5181600" cy="4351338"/>
          </a:xfrm>
        </p:spPr>
        <p:txBody>
          <a:body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3A106B0C-7927-0F4B-8BB6-E2553915B3D5}"/>
              </a:ext>
            </a:extLst>
          </p:cNvPr>
          <p:cNvSpPr>
            <a:spLocks noGrp="1"/>
          </p:cNvSpPr>
          <p:nvPr>
            <p:ph sz="half" idx="2"/>
          </p:nvPr>
        </p:nvSpPr>
        <p:spPr>
          <a:xfrm>
            <a:off x="6172200" y="1825625"/>
            <a:ext cx="5181600" cy="4351338"/>
          </a:xfrm>
        </p:spPr>
        <p:txBody>
          <a:bodyPr/>
          <a:lstStyle/>
          <a:p>
            <a:r>
              <a:rPr lang="fr-FR"/>
              <a:t>Modifier les styles du texte du masque
Deuxième niveau
Troisième niveau
Quatrième niveau
Cinquième niveau</a:t>
            </a:r>
          </a:p>
        </p:txBody>
      </p:sp>
    </p:spTree>
    <p:extLst>
      <p:ext uri="{BB962C8B-B14F-4D97-AF65-F5344CB8AC3E}">
        <p14:creationId xmlns:p14="http://schemas.microsoft.com/office/powerpoint/2010/main" val="2411125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A2A6E4-0C80-F24C-A746-6FAB02AA6499}"/>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A3E98B38-3523-BD47-A4E5-8A4CD2404D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A01F0A69-B492-9746-89C2-9A709BBCD90A}"/>
              </a:ext>
            </a:extLst>
          </p:cNvPr>
          <p:cNvSpPr>
            <a:spLocks noGrp="1"/>
          </p:cNvSpPr>
          <p:nvPr>
            <p:ph sz="half" idx="2"/>
          </p:nvPr>
        </p:nvSpPr>
        <p:spPr>
          <a:xfrm>
            <a:off x="839788" y="2505075"/>
            <a:ext cx="5157787" cy="3684588"/>
          </a:xfrm>
        </p:spPr>
        <p:txBody>
          <a:bodyPr/>
          <a:lstStyle/>
          <a:p>
            <a:r>
              <a:rPr lang="fr-FR"/>
              <a:t>Modifier les styles du texte du masque
Deuxième niveau
Troisième niveau
Quatrième niveau
Cinquième niveau</a:t>
            </a:r>
          </a:p>
        </p:txBody>
      </p:sp>
      <p:sp>
        <p:nvSpPr>
          <p:cNvPr id="5" name="Espace réservé du texte 4">
            <a:extLst>
              <a:ext uri="{FF2B5EF4-FFF2-40B4-BE49-F238E27FC236}">
                <a16:creationId xmlns:a16="http://schemas.microsoft.com/office/drawing/2014/main" id="{4F16C34F-ED58-E441-9FA5-99D91F06B0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6" name="Espace réservé du contenu 5">
            <a:extLst>
              <a:ext uri="{FF2B5EF4-FFF2-40B4-BE49-F238E27FC236}">
                <a16:creationId xmlns:a16="http://schemas.microsoft.com/office/drawing/2014/main" id="{1F3CAC2D-ACCA-1F43-A5E6-7340B3AFB995}"/>
              </a:ext>
            </a:extLst>
          </p:cNvPr>
          <p:cNvSpPr>
            <a:spLocks noGrp="1"/>
          </p:cNvSpPr>
          <p:nvPr>
            <p:ph sz="quarter" idx="4"/>
          </p:nvPr>
        </p:nvSpPr>
        <p:spPr>
          <a:xfrm>
            <a:off x="6172200" y="2505075"/>
            <a:ext cx="5183188" cy="3684588"/>
          </a:xfrm>
        </p:spPr>
        <p:txBody>
          <a:bodyPr/>
          <a:lstStyle/>
          <a:p>
            <a:r>
              <a:rPr lang="fr-FR"/>
              <a:t>Modifier les styles du texte du masque
Deuxième niveau
Troisième niveau
Quatrième niveau
Cinquième niveau</a:t>
            </a:r>
          </a:p>
        </p:txBody>
      </p:sp>
      <p:sp>
        <p:nvSpPr>
          <p:cNvPr id="7" name="Espace réservé de la date 6">
            <a:extLst>
              <a:ext uri="{FF2B5EF4-FFF2-40B4-BE49-F238E27FC236}">
                <a16:creationId xmlns:a16="http://schemas.microsoft.com/office/drawing/2014/main" id="{4DB241ED-8D15-C740-978C-F9E01498B3F5}"/>
              </a:ext>
            </a:extLst>
          </p:cNvPr>
          <p:cNvSpPr>
            <a:spLocks noGrp="1"/>
          </p:cNvSpPr>
          <p:nvPr>
            <p:ph type="dt" sz="half" idx="10"/>
          </p:nvPr>
        </p:nvSpPr>
        <p:spPr/>
        <p:txBody>
          <a:bodyPr/>
          <a:lstStyle>
            <a:lvl1pPr>
              <a:defRPr/>
            </a:lvl1pPr>
          </a:lstStyle>
          <a:p>
            <a:fld id="{45854026-F1D7-8C43-A01A-CD1206E55029}" type="slidenum">
              <a:rPr lang="fr-FR" smtClean="0"/>
              <a:pPr/>
              <a:t>‹#›</a:t>
            </a:fld>
            <a:endParaRPr lang="fr-FR" dirty="0"/>
          </a:p>
        </p:txBody>
      </p:sp>
    </p:spTree>
    <p:extLst>
      <p:ext uri="{BB962C8B-B14F-4D97-AF65-F5344CB8AC3E}">
        <p14:creationId xmlns:p14="http://schemas.microsoft.com/office/powerpoint/2010/main" val="533173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DB0336-0244-B24A-9CA8-B0717C7C3F3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AB97ECF-74A9-6048-BB27-175165456160}"/>
              </a:ext>
            </a:extLst>
          </p:cNvPr>
          <p:cNvSpPr>
            <a:spLocks noGrp="1"/>
          </p:cNvSpPr>
          <p:nvPr>
            <p:ph type="dt" sz="half" idx="10"/>
          </p:nvPr>
        </p:nvSpPr>
        <p:spPr/>
        <p:txBody>
          <a:bodyPr/>
          <a:lstStyle>
            <a:lvl1pPr>
              <a:defRPr/>
            </a:lvl1pPr>
          </a:lstStyle>
          <a:p>
            <a:fld id="{45854026-F1D7-8C43-A01A-CD1206E55029}" type="slidenum">
              <a:rPr lang="fr-FR" smtClean="0"/>
              <a:pPr/>
              <a:t>‹#›</a:t>
            </a:fld>
            <a:endParaRPr lang="fr-FR" dirty="0"/>
          </a:p>
        </p:txBody>
      </p:sp>
    </p:spTree>
    <p:extLst>
      <p:ext uri="{BB962C8B-B14F-4D97-AF65-F5344CB8AC3E}">
        <p14:creationId xmlns:p14="http://schemas.microsoft.com/office/powerpoint/2010/main" val="646650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B579595-C419-104C-B06A-3561F7E3D711}"/>
              </a:ext>
            </a:extLst>
          </p:cNvPr>
          <p:cNvSpPr>
            <a:spLocks noGrp="1"/>
          </p:cNvSpPr>
          <p:nvPr>
            <p:ph type="dt" sz="half" idx="10"/>
          </p:nvPr>
        </p:nvSpPr>
        <p:spPr/>
        <p:txBody>
          <a:bodyPr/>
          <a:lstStyle>
            <a:lvl1pPr>
              <a:defRPr/>
            </a:lvl1pPr>
          </a:lstStyle>
          <a:p>
            <a:fld id="{45854026-F1D7-8C43-A01A-CD1206E55029}" type="slidenum">
              <a:rPr lang="fr-FR" smtClean="0"/>
              <a:pPr/>
              <a:t>‹#›</a:t>
            </a:fld>
            <a:endParaRPr lang="fr-FR" dirty="0"/>
          </a:p>
        </p:txBody>
      </p:sp>
    </p:spTree>
    <p:extLst>
      <p:ext uri="{BB962C8B-B14F-4D97-AF65-F5344CB8AC3E}">
        <p14:creationId xmlns:p14="http://schemas.microsoft.com/office/powerpoint/2010/main" val="3590211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D37857-7BE8-154D-A8BC-6A4BF750F3C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DE96099D-8B33-064E-B220-C0C02EB66B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fr-FR"/>
              <a:t>Modifier les styles du texte du masque
Deuxième niveau
Troisième niveau
Quatrième niveau
Cinquième niveau</a:t>
            </a:r>
          </a:p>
        </p:txBody>
      </p:sp>
      <p:sp>
        <p:nvSpPr>
          <p:cNvPr id="4" name="Espace réservé du texte 3">
            <a:extLst>
              <a:ext uri="{FF2B5EF4-FFF2-40B4-BE49-F238E27FC236}">
                <a16:creationId xmlns:a16="http://schemas.microsoft.com/office/drawing/2014/main" id="{8FF7608B-AF89-1D4B-8942-E08E89652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388373C1-48CB-1946-8ED7-E7E3B8194118}"/>
              </a:ext>
            </a:extLst>
          </p:cNvPr>
          <p:cNvSpPr>
            <a:spLocks noGrp="1"/>
          </p:cNvSpPr>
          <p:nvPr>
            <p:ph type="dt" sz="half" idx="10"/>
          </p:nvPr>
        </p:nvSpPr>
        <p:spPr/>
        <p:txBody>
          <a:bodyPr/>
          <a:lstStyle>
            <a:lvl1pPr>
              <a:defRPr/>
            </a:lvl1pPr>
          </a:lstStyle>
          <a:p>
            <a:fld id="{45854026-F1D7-8C43-A01A-CD1206E55029}" type="slidenum">
              <a:rPr lang="fr-FR" smtClean="0"/>
              <a:pPr/>
              <a:t>‹#›</a:t>
            </a:fld>
            <a:endParaRPr lang="fr-FR" dirty="0"/>
          </a:p>
        </p:txBody>
      </p:sp>
    </p:spTree>
    <p:extLst>
      <p:ext uri="{BB962C8B-B14F-4D97-AF65-F5344CB8AC3E}">
        <p14:creationId xmlns:p14="http://schemas.microsoft.com/office/powerpoint/2010/main" val="352975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381F24-FA7E-C74E-9AC6-7572C7DE43F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CB628B2D-2082-B04E-BE79-172CBB792C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67FA1769-421D-B446-B2BA-DB74A8DE8C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C331ECB7-6BBC-274D-BF63-D21E0343A951}"/>
              </a:ext>
            </a:extLst>
          </p:cNvPr>
          <p:cNvSpPr>
            <a:spLocks noGrp="1"/>
          </p:cNvSpPr>
          <p:nvPr>
            <p:ph type="dt" sz="half" idx="10"/>
          </p:nvPr>
        </p:nvSpPr>
        <p:spPr/>
        <p:txBody>
          <a:bodyPr/>
          <a:lstStyle>
            <a:lvl1pPr>
              <a:defRPr/>
            </a:lvl1pPr>
          </a:lstStyle>
          <a:p>
            <a:fld id="{45854026-F1D7-8C43-A01A-CD1206E55029}" type="slidenum">
              <a:rPr lang="fr-FR" smtClean="0"/>
              <a:pPr/>
              <a:t>‹#›</a:t>
            </a:fld>
            <a:endParaRPr lang="fr-FR" dirty="0"/>
          </a:p>
        </p:txBody>
      </p:sp>
    </p:spTree>
    <p:extLst>
      <p:ext uri="{BB962C8B-B14F-4D97-AF65-F5344CB8AC3E}">
        <p14:creationId xmlns:p14="http://schemas.microsoft.com/office/powerpoint/2010/main" val="2172747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9D15613-9A31-524C-8E36-1EADC10E8B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8D717D8A-6942-5149-8A00-A99CD5B238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F7358C5C-ECB2-4442-AC84-134C41D3F8E6}"/>
              </a:ext>
            </a:extLst>
          </p:cNvPr>
          <p:cNvSpPr>
            <a:spLocks noGrp="1"/>
          </p:cNvSpPr>
          <p:nvPr>
            <p:ph type="dt" sz="half" idx="2"/>
          </p:nvPr>
        </p:nvSpPr>
        <p:spPr>
          <a:xfrm>
            <a:off x="1778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A34431-8D90-B749-AA7E-B3567C5732B9}" type="slidenum">
              <a:rPr lang="fr-FR" smtClean="0"/>
              <a:pPr/>
              <a:t>‹#›</a:t>
            </a:fld>
            <a:endParaRPr lang="fr-FR" dirty="0"/>
          </a:p>
        </p:txBody>
      </p:sp>
    </p:spTree>
    <p:extLst>
      <p:ext uri="{BB962C8B-B14F-4D97-AF65-F5344CB8AC3E}">
        <p14:creationId xmlns:p14="http://schemas.microsoft.com/office/powerpoint/2010/main" val="1401453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EC-DMA@ec.europa.eu"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EC-DMA@ec.europa.e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hyperlink" Target="mailto:EC-DMA@ec.europa.e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EC-DMA@ec.europa.eu"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8906814" y="4956705"/>
            <a:ext cx="3664131" cy="1200329"/>
          </a:xfrm>
          <a:prstGeom prst="rect">
            <a:avLst/>
          </a:prstGeom>
          <a:noFill/>
        </p:spPr>
        <p:txBody>
          <a:bodyPr wrap="square" rtlCol="0">
            <a:spAutoFit/>
          </a:bodyPr>
          <a:lstStyle/>
          <a:p>
            <a:endParaRPr lang="en-IE" dirty="0">
              <a:solidFill>
                <a:schemeClr val="bg1"/>
              </a:solidFill>
            </a:endParaRPr>
          </a:p>
          <a:p>
            <a:endParaRPr lang="en-IE" dirty="0">
              <a:solidFill>
                <a:schemeClr val="bg1"/>
              </a:solidFill>
            </a:endParaRPr>
          </a:p>
          <a:p>
            <a:r>
              <a:rPr lang="fr-BE" b="1" dirty="0">
                <a:solidFill>
                  <a:schemeClr val="bg1"/>
                </a:solidFill>
              </a:rPr>
              <a:t>22 March 2024</a:t>
            </a:r>
            <a:endParaRPr lang="en-GB" dirty="0">
              <a:solidFill>
                <a:schemeClr val="bg1"/>
              </a:solidFill>
            </a:endParaRPr>
          </a:p>
          <a:p>
            <a:endParaRPr lang="en-US" dirty="0">
              <a:solidFill>
                <a:schemeClr val="bg1"/>
              </a:solidFill>
            </a:endParaRPr>
          </a:p>
        </p:txBody>
      </p:sp>
      <p:sp>
        <p:nvSpPr>
          <p:cNvPr id="5" name="Title 1">
            <a:extLst>
              <a:ext uri="{FF2B5EF4-FFF2-40B4-BE49-F238E27FC236}">
                <a16:creationId xmlns:a16="http://schemas.microsoft.com/office/drawing/2014/main" id="{0903B268-675B-6538-CD54-C65D5910936E}"/>
              </a:ext>
            </a:extLst>
          </p:cNvPr>
          <p:cNvSpPr txBox="1">
            <a:spLocks/>
          </p:cNvSpPr>
          <p:nvPr/>
        </p:nvSpPr>
        <p:spPr>
          <a:xfrm>
            <a:off x="1554822" y="2668247"/>
            <a:ext cx="3099371" cy="175991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800"/>
              </a:spcBef>
              <a:spcAft>
                <a:spcPts val="1800"/>
              </a:spcAft>
            </a:pPr>
            <a:r>
              <a:rPr lang="en-GB" sz="4000" b="1" dirty="0">
                <a:solidFill>
                  <a:prstClr val="white"/>
                </a:solidFill>
                <a:latin typeface="Calibri" panose="020F0502020204030204"/>
              </a:rPr>
              <a:t>DMA Enforcement Workshops</a:t>
            </a:r>
            <a:br>
              <a:rPr lang="en-GB" sz="6000" b="1" dirty="0">
                <a:solidFill>
                  <a:prstClr val="white"/>
                </a:solidFill>
                <a:latin typeface="Calibri" panose="020F0502020204030204"/>
                <a:ea typeface="+mn-ea"/>
                <a:cs typeface="+mn-cs"/>
              </a:rPr>
            </a:br>
            <a:endParaRPr lang="en-IE" sz="1800" dirty="0"/>
          </a:p>
        </p:txBody>
      </p:sp>
      <p:sp>
        <p:nvSpPr>
          <p:cNvPr id="2" name="Title 1">
            <a:extLst>
              <a:ext uri="{FF2B5EF4-FFF2-40B4-BE49-F238E27FC236}">
                <a16:creationId xmlns:a16="http://schemas.microsoft.com/office/drawing/2014/main" id="{DDD1F85C-F30B-BC58-C37B-E1DED1DE141C}"/>
              </a:ext>
            </a:extLst>
          </p:cNvPr>
          <p:cNvSpPr txBox="1">
            <a:spLocks/>
          </p:cNvSpPr>
          <p:nvPr/>
        </p:nvSpPr>
        <p:spPr>
          <a:xfrm>
            <a:off x="1554822" y="4591397"/>
            <a:ext cx="3520612" cy="73061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1800"/>
              </a:spcBef>
              <a:spcAft>
                <a:spcPts val="1800"/>
              </a:spcAft>
            </a:pPr>
            <a:r>
              <a:rPr lang="en-GB" sz="2800" b="1" dirty="0" err="1">
                <a:solidFill>
                  <a:prstClr val="white"/>
                </a:solidFill>
                <a:latin typeface="Calibri" panose="020F0502020204030204"/>
                <a:ea typeface="+mn-ea"/>
                <a:cs typeface="+mn-cs"/>
              </a:rPr>
              <a:t>ByteDance</a:t>
            </a:r>
            <a:br>
              <a:rPr lang="en-GB" sz="2800" b="1" dirty="0">
                <a:solidFill>
                  <a:prstClr val="white"/>
                </a:solidFill>
                <a:latin typeface="Calibri" panose="020F0502020204030204"/>
                <a:ea typeface="+mn-ea"/>
                <a:cs typeface="+mn-cs"/>
              </a:rPr>
            </a:br>
            <a:br>
              <a:rPr lang="en-US" sz="1800" dirty="0">
                <a:latin typeface="Calibri" panose="020F0502020204030204" pitchFamily="34" charset="0"/>
                <a:ea typeface="Calibri" panose="020F0502020204030204" pitchFamily="34" charset="0"/>
              </a:rPr>
            </a:br>
            <a:endParaRPr lang="en-IE" sz="1800" dirty="0"/>
          </a:p>
        </p:txBody>
      </p:sp>
    </p:spTree>
    <p:extLst>
      <p:ext uri="{BB962C8B-B14F-4D97-AF65-F5344CB8AC3E}">
        <p14:creationId xmlns:p14="http://schemas.microsoft.com/office/powerpoint/2010/main" val="3643920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362717-882B-4C15-8876-3E2BD56EA2A1}"/>
              </a:ext>
            </a:extLst>
          </p:cNvPr>
          <p:cNvSpPr txBox="1">
            <a:spLocks/>
          </p:cNvSpPr>
          <p:nvPr/>
        </p:nvSpPr>
        <p:spPr>
          <a:xfrm>
            <a:off x="6436242" y="2008812"/>
            <a:ext cx="5620642" cy="259268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dirty="0">
                <a:solidFill>
                  <a:schemeClr val="bg1"/>
                </a:solidFill>
                <a:latin typeface="+mn-lt"/>
              </a:rPr>
              <a:t>Session 2</a:t>
            </a:r>
          </a:p>
          <a:p>
            <a:r>
              <a:rPr lang="en-US" sz="3600" dirty="0">
                <a:solidFill>
                  <a:schemeClr val="bg1"/>
                </a:solidFill>
                <a:latin typeface="+mn-lt"/>
              </a:rPr>
              <a:t>Data processing, consumer profiling (Articles 5.2 and 15) &amp; Other relevant provisions</a:t>
            </a:r>
            <a:endParaRPr lang="en-IE" sz="3600" dirty="0">
              <a:solidFill>
                <a:schemeClr val="bg1"/>
              </a:solidFill>
              <a:latin typeface="+mn-lt"/>
            </a:endParaRPr>
          </a:p>
        </p:txBody>
      </p:sp>
    </p:spTree>
    <p:extLst>
      <p:ext uri="{BB962C8B-B14F-4D97-AF65-F5344CB8AC3E}">
        <p14:creationId xmlns:p14="http://schemas.microsoft.com/office/powerpoint/2010/main" val="264578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940F6CB7-D817-40D6-6BE0-5BA51DB458FD}"/>
              </a:ext>
            </a:extLst>
          </p:cNvPr>
          <p:cNvSpPr txBox="1">
            <a:spLocks/>
          </p:cNvSpPr>
          <p:nvPr/>
        </p:nvSpPr>
        <p:spPr>
          <a:xfrm>
            <a:off x="592095" y="1044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b="1" dirty="0" err="1">
                <a:solidFill>
                  <a:srgbClr val="2038A5"/>
                </a:solidFill>
                <a:latin typeface="+mn-lt"/>
              </a:rPr>
              <a:t>Article</a:t>
            </a:r>
            <a:r>
              <a:rPr lang="de-DE" b="1" dirty="0">
                <a:solidFill>
                  <a:srgbClr val="2038A5"/>
                </a:solidFill>
                <a:latin typeface="+mn-lt"/>
              </a:rPr>
              <a:t> 5(2)</a:t>
            </a:r>
            <a:endParaRPr lang="en-IE" b="1" dirty="0">
              <a:solidFill>
                <a:srgbClr val="2038A5"/>
              </a:solidFill>
              <a:latin typeface="+mn-lt"/>
            </a:endParaRPr>
          </a:p>
        </p:txBody>
      </p:sp>
      <p:sp>
        <p:nvSpPr>
          <p:cNvPr id="4" name="Content Placeholder 3">
            <a:extLst>
              <a:ext uri="{FF2B5EF4-FFF2-40B4-BE49-F238E27FC236}">
                <a16:creationId xmlns:a16="http://schemas.microsoft.com/office/drawing/2014/main" id="{7039840B-81D7-6248-02EC-C6CA9D36C866}"/>
              </a:ext>
            </a:extLst>
          </p:cNvPr>
          <p:cNvSpPr txBox="1">
            <a:spLocks/>
          </p:cNvSpPr>
          <p:nvPr/>
        </p:nvSpPr>
        <p:spPr>
          <a:xfrm>
            <a:off x="592095" y="1342713"/>
            <a:ext cx="10752845" cy="494854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100" dirty="0"/>
              <a:t>“The gatekeeper shall not do any of the following: </a:t>
            </a:r>
          </a:p>
          <a:p>
            <a:pPr marL="457200" indent="-457200" algn="just">
              <a:buFont typeface="+mj-lt"/>
              <a:buAutoNum type="alphaLcParenR"/>
            </a:pPr>
            <a:r>
              <a:rPr lang="en-US" sz="2100" dirty="0"/>
              <a:t>process, for the purpose of providing online advertising services, personal data of end users using services of third parties that make use of core platform services of the gatekeeper; </a:t>
            </a:r>
          </a:p>
          <a:p>
            <a:pPr marL="457200" indent="-457200" algn="just">
              <a:buFont typeface="+mj-lt"/>
              <a:buAutoNum type="alphaLcParenR"/>
            </a:pPr>
            <a:r>
              <a:rPr lang="en-US" sz="2100" dirty="0"/>
              <a:t>combine personal data from the relevant core platform service with personal data from any further core platform services or from any other services provided by the gatekeeper or with personal data from third-party services; </a:t>
            </a:r>
          </a:p>
          <a:p>
            <a:pPr marL="457200" indent="-457200" algn="just">
              <a:buFont typeface="+mj-lt"/>
              <a:buAutoNum type="alphaLcParenR"/>
            </a:pPr>
            <a:r>
              <a:rPr lang="en-US" sz="2100" dirty="0"/>
              <a:t>cross-use personal data from the relevant core platform service in other services provided separately by the gatekeeper, including other core platform services, and vice versa; and</a:t>
            </a:r>
          </a:p>
          <a:p>
            <a:pPr marL="457200" indent="-457200" algn="just">
              <a:buFont typeface="+mj-lt"/>
              <a:buAutoNum type="alphaLcParenR"/>
            </a:pPr>
            <a:r>
              <a:rPr lang="en-US" sz="2100" dirty="0"/>
              <a:t>sign in end users to other services of the gatekeeper in order to combine personal data, </a:t>
            </a:r>
          </a:p>
          <a:p>
            <a:pPr marL="0" indent="0" algn="just">
              <a:buFont typeface="Arial" panose="020B0604020202020204" pitchFamily="34" charset="0"/>
              <a:buNone/>
            </a:pPr>
            <a:r>
              <a:rPr lang="en-US" sz="2100" dirty="0"/>
              <a:t>unless the end user has been presented with the specific choice and has given consent within the meaning of Article 4, point (11), and Article 7 of Regulation (EU) 2016/679. </a:t>
            </a:r>
          </a:p>
          <a:p>
            <a:pPr marL="0" indent="0" algn="just">
              <a:buFont typeface="Arial" panose="020B0604020202020204" pitchFamily="34" charset="0"/>
              <a:buNone/>
            </a:pPr>
            <a:r>
              <a:rPr lang="en-US" sz="2100" dirty="0"/>
              <a:t>Where the consent given for the purposes of the first subparagraph has been refused or withdrawn by the end user, the gatekeeper shall not repeat its request for consent for the same purpose more than once within a period of one year. </a:t>
            </a:r>
          </a:p>
          <a:p>
            <a:pPr marL="0" indent="0" algn="just">
              <a:buNone/>
            </a:pPr>
            <a:r>
              <a:rPr lang="en-US" sz="2100" dirty="0"/>
              <a:t>This paragraph is without prejudice to the possibility for the gatekeeper to rely on Article 6(1), points (c), (d) and (e) of Regulation (EU) 2016/679, where applicable.”</a:t>
            </a:r>
            <a:endParaRPr lang="en-IE" sz="2100" dirty="0"/>
          </a:p>
          <a:p>
            <a:pPr marL="0" indent="0" algn="just">
              <a:buFont typeface="Arial" panose="020B0604020202020204" pitchFamily="34" charset="0"/>
              <a:buNone/>
            </a:pPr>
            <a:endParaRPr lang="en-US" sz="1600" dirty="0"/>
          </a:p>
        </p:txBody>
      </p:sp>
    </p:spTree>
    <p:extLst>
      <p:ext uri="{BB962C8B-B14F-4D97-AF65-F5344CB8AC3E}">
        <p14:creationId xmlns:p14="http://schemas.microsoft.com/office/powerpoint/2010/main" val="2555558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940F6CB7-D817-40D6-6BE0-5BA51DB458FD}"/>
              </a:ext>
            </a:extLst>
          </p:cNvPr>
          <p:cNvSpPr txBox="1">
            <a:spLocks/>
          </p:cNvSpPr>
          <p:nvPr/>
        </p:nvSpPr>
        <p:spPr>
          <a:xfrm>
            <a:off x="592095" y="1044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b="1" dirty="0" err="1">
                <a:solidFill>
                  <a:srgbClr val="2038A5"/>
                </a:solidFill>
                <a:latin typeface="+mn-lt"/>
              </a:rPr>
              <a:t>Article</a:t>
            </a:r>
            <a:r>
              <a:rPr lang="de-DE" b="1" dirty="0">
                <a:solidFill>
                  <a:srgbClr val="2038A5"/>
                </a:solidFill>
                <a:latin typeface="+mn-lt"/>
              </a:rPr>
              <a:t> 15</a:t>
            </a:r>
            <a:endParaRPr lang="en-IE" b="1" dirty="0">
              <a:solidFill>
                <a:srgbClr val="2038A5"/>
              </a:solidFill>
              <a:latin typeface="+mn-lt"/>
            </a:endParaRPr>
          </a:p>
        </p:txBody>
      </p:sp>
      <p:sp>
        <p:nvSpPr>
          <p:cNvPr id="4" name="Content Placeholder 3">
            <a:extLst>
              <a:ext uri="{FF2B5EF4-FFF2-40B4-BE49-F238E27FC236}">
                <a16:creationId xmlns:a16="http://schemas.microsoft.com/office/drawing/2014/main" id="{7039840B-81D7-6248-02EC-C6CA9D36C866}"/>
              </a:ext>
            </a:extLst>
          </p:cNvPr>
          <p:cNvSpPr txBox="1">
            <a:spLocks/>
          </p:cNvSpPr>
          <p:nvPr/>
        </p:nvSpPr>
        <p:spPr>
          <a:xfrm>
            <a:off x="592095" y="1342713"/>
            <a:ext cx="10752845" cy="49485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900" dirty="0"/>
              <a:t>“1. Within 6 months after its designation pursuant to Article 3, a gatekeeper shall submit to the Commission an independently audited description of any techniques for profiling of consumers that the gatekeeper applies to or across its core platform services listed in the designation decision pursuant to Article 3(9). The Commission shall transmit that audited description to the European Data Protection Board. </a:t>
            </a:r>
          </a:p>
          <a:p>
            <a:pPr marL="0" indent="0" algn="just">
              <a:buFont typeface="Arial" panose="020B0604020202020204" pitchFamily="34" charset="0"/>
              <a:buNone/>
            </a:pPr>
            <a:r>
              <a:rPr lang="en-US" sz="1900" dirty="0"/>
              <a:t>2. The Commission may adopt an implementing act referred to in Article 46(1), point (g), to develop the methodology and procedure of the audit. </a:t>
            </a:r>
          </a:p>
          <a:p>
            <a:pPr marL="0" indent="0" algn="just">
              <a:buFont typeface="Arial" panose="020B0604020202020204" pitchFamily="34" charset="0"/>
              <a:buNone/>
            </a:pPr>
            <a:r>
              <a:rPr lang="en-US" sz="1900" dirty="0"/>
              <a:t>3. The gatekeeper shall make publicly available an overview of the audited description referred to in paragraph 1. In doing so, the gatekeeper shall be entitled to take account of the need to respect its business secrets. The gatekeeper shall update that description and that overview at least annually.”</a:t>
            </a:r>
          </a:p>
        </p:txBody>
      </p:sp>
    </p:spTree>
    <p:extLst>
      <p:ext uri="{BB962C8B-B14F-4D97-AF65-F5344CB8AC3E}">
        <p14:creationId xmlns:p14="http://schemas.microsoft.com/office/powerpoint/2010/main" val="1903140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1">
            <a:extLst>
              <a:ext uri="{FF2B5EF4-FFF2-40B4-BE49-F238E27FC236}">
                <a16:creationId xmlns:a16="http://schemas.microsoft.com/office/drawing/2014/main" id="{B8A901C1-307A-A6B4-0FD7-3109033E245F}"/>
              </a:ext>
            </a:extLst>
          </p:cNvPr>
          <p:cNvSpPr>
            <a:spLocks noGrp="1"/>
          </p:cNvSpPr>
          <p:nvPr>
            <p:ph type="title"/>
          </p:nvPr>
        </p:nvSpPr>
        <p:spPr>
          <a:xfrm>
            <a:off x="464049" y="324899"/>
            <a:ext cx="10515600" cy="1325563"/>
          </a:xfrm>
        </p:spPr>
        <p:txBody>
          <a:bodyPr/>
          <a:lstStyle/>
          <a:p>
            <a:r>
              <a:rPr lang="en-IE" b="1" dirty="0">
                <a:solidFill>
                  <a:schemeClr val="bg1"/>
                </a:solidFill>
                <a:latin typeface="+mn-lt"/>
              </a:rPr>
              <a:t>Regulatory landscape - Platforms</a:t>
            </a:r>
          </a:p>
        </p:txBody>
      </p:sp>
      <p:sp>
        <p:nvSpPr>
          <p:cNvPr id="24" name="Title 1">
            <a:extLst>
              <a:ext uri="{FF2B5EF4-FFF2-40B4-BE49-F238E27FC236}">
                <a16:creationId xmlns:a16="http://schemas.microsoft.com/office/drawing/2014/main" id="{940F6CB7-D817-40D6-6BE0-5BA51DB458FD}"/>
              </a:ext>
            </a:extLst>
          </p:cNvPr>
          <p:cNvSpPr txBox="1">
            <a:spLocks/>
          </p:cNvSpPr>
          <p:nvPr/>
        </p:nvSpPr>
        <p:spPr>
          <a:xfrm>
            <a:off x="592095" y="1044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dirty="0">
                <a:solidFill>
                  <a:srgbClr val="2038A5"/>
                </a:solidFill>
                <a:latin typeface="+mn-lt"/>
              </a:rPr>
              <a:t>Rules of engagement</a:t>
            </a:r>
          </a:p>
        </p:txBody>
      </p:sp>
      <p:sp>
        <p:nvSpPr>
          <p:cNvPr id="6" name="Content Placeholder 3">
            <a:extLst>
              <a:ext uri="{FF2B5EF4-FFF2-40B4-BE49-F238E27FC236}">
                <a16:creationId xmlns:a16="http://schemas.microsoft.com/office/drawing/2014/main" id="{6F13E112-45B5-2F8E-E5A5-30C98938E483}"/>
              </a:ext>
            </a:extLst>
          </p:cNvPr>
          <p:cNvSpPr>
            <a:spLocks noGrp="1"/>
          </p:cNvSpPr>
          <p:nvPr>
            <p:ph idx="1"/>
          </p:nvPr>
        </p:nvSpPr>
        <p:spPr>
          <a:xfrm>
            <a:off x="592095" y="1377934"/>
            <a:ext cx="11362012" cy="3881038"/>
          </a:xfrm>
        </p:spPr>
        <p:txBody>
          <a:bodyPr>
            <a:normAutofit fontScale="92500" lnSpcReduction="20000"/>
          </a:bodyPr>
          <a:lstStyle/>
          <a:p>
            <a:pPr marL="446088" indent="-446088">
              <a:spcAft>
                <a:spcPts val="1200"/>
              </a:spcAft>
            </a:pPr>
            <a:r>
              <a:rPr lang="en-IE" i="0" dirty="0"/>
              <a:t>Always state your </a:t>
            </a:r>
            <a:r>
              <a:rPr lang="en-IE" b="1" i="0" dirty="0"/>
              <a:t>name and organisation </a:t>
            </a:r>
            <a:r>
              <a:rPr lang="en-IE" i="0" dirty="0"/>
              <a:t>(in room and via </a:t>
            </a:r>
            <a:r>
              <a:rPr lang="en-IE" i="0" dirty="0" err="1"/>
              <a:t>slido</a:t>
            </a:r>
            <a:r>
              <a:rPr lang="en-IE" i="0" dirty="0"/>
              <a:t>)</a:t>
            </a:r>
          </a:p>
          <a:p>
            <a:pPr marL="446088" indent="-446088"/>
            <a:r>
              <a:rPr lang="en-IE" dirty="0"/>
              <a:t>Questions and comments should be </a:t>
            </a:r>
          </a:p>
          <a:p>
            <a:pPr marL="1349375" indent="-635000">
              <a:buFont typeface="Wingdings" panose="05000000000000000000" pitchFamily="2" charset="2"/>
              <a:buChar char="Ø"/>
            </a:pPr>
            <a:r>
              <a:rPr lang="en-IE" b="1" dirty="0"/>
              <a:t>clear and short</a:t>
            </a:r>
            <a:r>
              <a:rPr lang="en-IE" dirty="0"/>
              <a:t> = </a:t>
            </a:r>
            <a:r>
              <a:rPr lang="en-IE" b="1" dirty="0"/>
              <a:t>2min max,</a:t>
            </a:r>
          </a:p>
          <a:p>
            <a:pPr marL="1349375" indent="-635000">
              <a:buFont typeface="Wingdings" panose="05000000000000000000" pitchFamily="2" charset="2"/>
              <a:buChar char="Ø"/>
            </a:pPr>
            <a:r>
              <a:rPr lang="en-IE" b="1" dirty="0"/>
              <a:t>relevant for DMA compliance and on-topic of the specific DMA obligation, </a:t>
            </a:r>
          </a:p>
          <a:p>
            <a:pPr marL="1349375" indent="-635000">
              <a:spcAft>
                <a:spcPts val="1200"/>
              </a:spcAft>
              <a:buFont typeface="Wingdings" panose="05000000000000000000" pitchFamily="2" charset="2"/>
              <a:buChar char="Ø"/>
            </a:pPr>
            <a:r>
              <a:rPr lang="en-IE" b="1" dirty="0"/>
              <a:t>constructive.</a:t>
            </a:r>
          </a:p>
          <a:p>
            <a:pPr marL="446088" indent="-446088"/>
            <a:r>
              <a:rPr lang="en-IE" b="1" dirty="0"/>
              <a:t>One question or comment </a:t>
            </a:r>
            <a:r>
              <a:rPr lang="en-IE" dirty="0"/>
              <a:t>per participant per session</a:t>
            </a:r>
          </a:p>
          <a:p>
            <a:pPr marL="446088" indent="-446088"/>
            <a:endParaRPr lang="en-IE" sz="900" dirty="0"/>
          </a:p>
          <a:p>
            <a:pPr marL="446088" indent="-446088"/>
            <a:r>
              <a:rPr lang="en-IE" dirty="0"/>
              <a:t>Written submissions can be sent to </a:t>
            </a:r>
            <a:r>
              <a:rPr lang="en-US" dirty="0">
                <a:hlinkClick r:id="rId3"/>
              </a:rPr>
              <a:t>EC-DMA@ec.europa.eu</a:t>
            </a:r>
            <a:r>
              <a:rPr lang="en-US" dirty="0"/>
              <a:t> </a:t>
            </a:r>
            <a:endParaRPr lang="en-IE" dirty="0"/>
          </a:p>
        </p:txBody>
      </p:sp>
      <p:pic>
        <p:nvPicPr>
          <p:cNvPr id="7" name="Picture 2" descr="Brandfetch | Slido Logos &amp; Brand Assets">
            <a:extLst>
              <a:ext uri="{FF2B5EF4-FFF2-40B4-BE49-F238E27FC236}">
                <a16:creationId xmlns:a16="http://schemas.microsoft.com/office/drawing/2014/main" id="{D98A6087-31C5-2375-1ED4-279B402490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6632" y="5258972"/>
            <a:ext cx="1682754" cy="563723"/>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3">
            <a:extLst>
              <a:ext uri="{FF2B5EF4-FFF2-40B4-BE49-F238E27FC236}">
                <a16:creationId xmlns:a16="http://schemas.microsoft.com/office/drawing/2014/main" id="{145189AC-891C-692B-8191-FB092B5B95EC}"/>
              </a:ext>
            </a:extLst>
          </p:cNvPr>
          <p:cNvSpPr txBox="1">
            <a:spLocks/>
          </p:cNvSpPr>
          <p:nvPr/>
        </p:nvSpPr>
        <p:spPr>
          <a:xfrm>
            <a:off x="2859932" y="5403657"/>
            <a:ext cx="9094175" cy="11294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IE" dirty="0"/>
              <a:t>Online questions and comments via </a:t>
            </a:r>
            <a:r>
              <a:rPr lang="en-IE" b="1" dirty="0"/>
              <a:t>slido.com </a:t>
            </a:r>
            <a:r>
              <a:rPr lang="en-IE" dirty="0"/>
              <a:t>- </a:t>
            </a:r>
            <a:r>
              <a:rPr lang="en-IE" dirty="0">
                <a:effectLst/>
                <a:ea typeface="Calibri" panose="020F0502020204030204" pitchFamily="34" charset="0"/>
              </a:rPr>
              <a:t># </a:t>
            </a:r>
            <a:r>
              <a:rPr lang="en-IE" b="1" i="0" dirty="0"/>
              <a:t>2538905</a:t>
            </a:r>
          </a:p>
        </p:txBody>
      </p:sp>
    </p:spTree>
    <p:extLst>
      <p:ext uri="{BB962C8B-B14F-4D97-AF65-F5344CB8AC3E}">
        <p14:creationId xmlns:p14="http://schemas.microsoft.com/office/powerpoint/2010/main" val="3918350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F3EFA-4175-E1A7-C1FD-858FFEEF1E4C}"/>
              </a:ext>
            </a:extLst>
          </p:cNvPr>
          <p:cNvSpPr>
            <a:spLocks noGrp="1"/>
          </p:cNvSpPr>
          <p:nvPr>
            <p:ph type="ctrTitle"/>
          </p:nvPr>
        </p:nvSpPr>
        <p:spPr>
          <a:xfrm>
            <a:off x="1524000" y="2556387"/>
            <a:ext cx="9144000" cy="2695677"/>
          </a:xfrm>
        </p:spPr>
        <p:txBody>
          <a:bodyPr>
            <a:normAutofit fontScale="90000"/>
          </a:bodyPr>
          <a:lstStyle/>
          <a:p>
            <a:pPr>
              <a:lnSpc>
                <a:spcPct val="150000"/>
              </a:lnSpc>
              <a:spcAft>
                <a:spcPts val="2400"/>
              </a:spcAft>
            </a:pPr>
            <a:r>
              <a:rPr lang="en-IE" dirty="0"/>
              <a:t>Concluding remarks</a:t>
            </a:r>
            <a:br>
              <a:rPr lang="en-IE" dirty="0"/>
            </a:br>
            <a:r>
              <a:rPr lang="en-IE" sz="3100" dirty="0"/>
              <a:t>EC-DMA@ec.europa.eu </a:t>
            </a:r>
            <a:br>
              <a:rPr lang="en-IE" dirty="0"/>
            </a:br>
            <a:endParaRPr lang="en-IE" dirty="0"/>
          </a:p>
        </p:txBody>
      </p:sp>
    </p:spTree>
    <p:extLst>
      <p:ext uri="{BB962C8B-B14F-4D97-AF65-F5344CB8AC3E}">
        <p14:creationId xmlns:p14="http://schemas.microsoft.com/office/powerpoint/2010/main" val="2803806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F3EFA-4175-E1A7-C1FD-858FFEEF1E4C}"/>
              </a:ext>
            </a:extLst>
          </p:cNvPr>
          <p:cNvSpPr>
            <a:spLocks noGrp="1"/>
          </p:cNvSpPr>
          <p:nvPr>
            <p:ph type="ctrTitle"/>
          </p:nvPr>
        </p:nvSpPr>
        <p:spPr>
          <a:xfrm>
            <a:off x="1524000" y="2235200"/>
            <a:ext cx="9144000" cy="2387600"/>
          </a:xfrm>
        </p:spPr>
        <p:txBody>
          <a:bodyPr>
            <a:normAutofit fontScale="90000"/>
          </a:bodyPr>
          <a:lstStyle/>
          <a:p>
            <a:pPr>
              <a:lnSpc>
                <a:spcPct val="150000"/>
              </a:lnSpc>
              <a:spcAft>
                <a:spcPts val="2400"/>
              </a:spcAft>
            </a:pPr>
            <a:r>
              <a:rPr lang="en-IE" dirty="0"/>
              <a:t>Thank you</a:t>
            </a:r>
            <a:br>
              <a:rPr lang="en-IE" dirty="0"/>
            </a:br>
            <a:endParaRPr lang="en-IE" dirty="0"/>
          </a:p>
        </p:txBody>
      </p:sp>
    </p:spTree>
    <p:extLst>
      <p:ext uri="{BB962C8B-B14F-4D97-AF65-F5344CB8AC3E}">
        <p14:creationId xmlns:p14="http://schemas.microsoft.com/office/powerpoint/2010/main" val="94362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1">
            <a:extLst>
              <a:ext uri="{FF2B5EF4-FFF2-40B4-BE49-F238E27FC236}">
                <a16:creationId xmlns:a16="http://schemas.microsoft.com/office/drawing/2014/main" id="{B8A901C1-307A-A6B4-0FD7-3109033E245F}"/>
              </a:ext>
            </a:extLst>
          </p:cNvPr>
          <p:cNvSpPr>
            <a:spLocks noGrp="1"/>
          </p:cNvSpPr>
          <p:nvPr>
            <p:ph type="title"/>
          </p:nvPr>
        </p:nvSpPr>
        <p:spPr>
          <a:xfrm>
            <a:off x="464049" y="324899"/>
            <a:ext cx="10515600" cy="1325563"/>
          </a:xfrm>
        </p:spPr>
        <p:txBody>
          <a:bodyPr/>
          <a:lstStyle/>
          <a:p>
            <a:r>
              <a:rPr lang="en-IE" b="1" dirty="0">
                <a:solidFill>
                  <a:schemeClr val="bg1"/>
                </a:solidFill>
                <a:latin typeface="+mn-lt"/>
              </a:rPr>
              <a:t>Regulatory landscape - Platforms</a:t>
            </a:r>
          </a:p>
        </p:txBody>
      </p:sp>
      <p:sp>
        <p:nvSpPr>
          <p:cNvPr id="24" name="Title 1">
            <a:extLst>
              <a:ext uri="{FF2B5EF4-FFF2-40B4-BE49-F238E27FC236}">
                <a16:creationId xmlns:a16="http://schemas.microsoft.com/office/drawing/2014/main" id="{940F6CB7-D817-40D6-6BE0-5BA51DB458FD}"/>
              </a:ext>
            </a:extLst>
          </p:cNvPr>
          <p:cNvSpPr txBox="1">
            <a:spLocks/>
          </p:cNvSpPr>
          <p:nvPr/>
        </p:nvSpPr>
        <p:spPr>
          <a:xfrm>
            <a:off x="592095" y="1044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b="1" dirty="0">
                <a:solidFill>
                  <a:srgbClr val="2038A5"/>
                </a:solidFill>
                <a:latin typeface="+mn-lt"/>
              </a:rPr>
              <a:t>Agenda</a:t>
            </a:r>
            <a:endParaRPr lang="en-IE" b="1" dirty="0">
              <a:solidFill>
                <a:srgbClr val="2038A5"/>
              </a:solidFill>
              <a:latin typeface="+mn-lt"/>
            </a:endParaRPr>
          </a:p>
        </p:txBody>
      </p:sp>
      <p:graphicFrame>
        <p:nvGraphicFramePr>
          <p:cNvPr id="5" name="Content Placeholder 4">
            <a:extLst>
              <a:ext uri="{FF2B5EF4-FFF2-40B4-BE49-F238E27FC236}">
                <a16:creationId xmlns:a16="http://schemas.microsoft.com/office/drawing/2014/main" id="{8F662BF5-DB8E-00C0-9DA3-78A0845261D5}"/>
              </a:ext>
            </a:extLst>
          </p:cNvPr>
          <p:cNvGraphicFramePr>
            <a:graphicFrameLocks noGrp="1"/>
          </p:cNvGraphicFramePr>
          <p:nvPr>
            <p:ph idx="1"/>
            <p:extLst>
              <p:ext uri="{D42A27DB-BD31-4B8C-83A1-F6EECF244321}">
                <p14:modId xmlns:p14="http://schemas.microsoft.com/office/powerpoint/2010/main" val="2379887079"/>
              </p:ext>
            </p:extLst>
          </p:nvPr>
        </p:nvGraphicFramePr>
        <p:xfrm>
          <a:off x="151002" y="1780294"/>
          <a:ext cx="11812397" cy="2351728"/>
        </p:xfrm>
        <a:graphic>
          <a:graphicData uri="http://schemas.openxmlformats.org/drawingml/2006/table">
            <a:tbl>
              <a:tblPr firstRow="1" bandRow="1">
                <a:tableStyleId>{0E3FDE45-AF77-4B5C-9715-49D594BDF05E}</a:tableStyleId>
              </a:tblPr>
              <a:tblGrid>
                <a:gridCol w="1803633">
                  <a:extLst>
                    <a:ext uri="{9D8B030D-6E8A-4147-A177-3AD203B41FA5}">
                      <a16:colId xmlns:a16="http://schemas.microsoft.com/office/drawing/2014/main" val="3511747246"/>
                    </a:ext>
                  </a:extLst>
                </a:gridCol>
                <a:gridCol w="10008764">
                  <a:extLst>
                    <a:ext uri="{9D8B030D-6E8A-4147-A177-3AD203B41FA5}">
                      <a16:colId xmlns:a16="http://schemas.microsoft.com/office/drawing/2014/main" val="2931719185"/>
                    </a:ext>
                  </a:extLst>
                </a:gridCol>
              </a:tblGrid>
              <a:tr h="379160">
                <a:tc>
                  <a:txBody>
                    <a:bodyPr/>
                    <a:lstStyle/>
                    <a:p>
                      <a:r>
                        <a:rPr lang="en-IE" sz="1600" b="0" dirty="0"/>
                        <a:t>9:30 – 9:45</a:t>
                      </a:r>
                    </a:p>
                  </a:txBody>
                  <a:tcPr/>
                </a:tc>
                <a:tc>
                  <a:txBody>
                    <a:bodyPr/>
                    <a:lstStyle/>
                    <a:p>
                      <a:pPr>
                        <a:spcAft>
                          <a:spcPts val="600"/>
                        </a:spcAft>
                      </a:pPr>
                      <a:r>
                        <a:rPr lang="en-IE" sz="1600" b="0" noProof="0" dirty="0"/>
                        <a:t>Opening remarks </a:t>
                      </a:r>
                      <a:r>
                        <a:rPr lang="en-US" sz="1600" b="0" noProof="0" dirty="0"/>
                        <a:t>on DMA compliance by the Commission</a:t>
                      </a:r>
                      <a:endParaRPr lang="en-IE" sz="1600" b="0" noProof="0" dirty="0"/>
                    </a:p>
                  </a:txBody>
                  <a:tcPr/>
                </a:tc>
                <a:extLst>
                  <a:ext uri="{0D108BD9-81ED-4DB2-BD59-A6C34878D82A}">
                    <a16:rowId xmlns:a16="http://schemas.microsoft.com/office/drawing/2014/main" val="1438510215"/>
                  </a:ext>
                </a:extLst>
              </a:tr>
              <a:tr h="455928">
                <a:tc>
                  <a:txBody>
                    <a:bodyPr/>
                    <a:lstStyle/>
                    <a:p>
                      <a:r>
                        <a:rPr lang="en-IE" sz="1600" dirty="0"/>
                        <a:t>9:45 – 10:45</a:t>
                      </a:r>
                    </a:p>
                  </a:txBody>
                  <a:tcPr/>
                </a:tc>
                <a:tc>
                  <a:txBody>
                    <a:bodyPr/>
                    <a:lstStyle/>
                    <a:p>
                      <a:pPr>
                        <a:spcAft>
                          <a:spcPts val="1200"/>
                        </a:spcAft>
                      </a:pPr>
                      <a:r>
                        <a:rPr lang="en-US" sz="1600" b="1" dirty="0"/>
                        <a:t>Session 1 – Data portability and access (Articles 6.9 and 6.10)</a:t>
                      </a:r>
                    </a:p>
                  </a:txBody>
                  <a:tcPr/>
                </a:tc>
                <a:extLst>
                  <a:ext uri="{0D108BD9-81ED-4DB2-BD59-A6C34878D82A}">
                    <a16:rowId xmlns:a16="http://schemas.microsoft.com/office/drawing/2014/main" val="349078773"/>
                  </a:ext>
                </a:extLst>
              </a:tr>
              <a:tr h="379160">
                <a:tc>
                  <a:txBody>
                    <a:bodyPr/>
                    <a:lstStyle/>
                    <a:p>
                      <a:pPr>
                        <a:spcBef>
                          <a:spcPts val="1200"/>
                        </a:spcBef>
                      </a:pPr>
                      <a:r>
                        <a:rPr lang="en-IE" sz="1600" dirty="0"/>
                        <a:t>10:45 – 11:15</a:t>
                      </a:r>
                    </a:p>
                  </a:txBody>
                  <a:tcPr/>
                </a:tc>
                <a:tc>
                  <a:txBody>
                    <a:bodyPr/>
                    <a:lstStyle/>
                    <a:p>
                      <a:r>
                        <a:rPr lang="en-US" sz="1600" b="0" dirty="0"/>
                        <a:t>Coffee break</a:t>
                      </a:r>
                      <a:endParaRPr lang="en-IE" sz="1600" b="0" dirty="0"/>
                    </a:p>
                  </a:txBody>
                  <a:tcPr/>
                </a:tc>
                <a:extLst>
                  <a:ext uri="{0D108BD9-81ED-4DB2-BD59-A6C34878D82A}">
                    <a16:rowId xmlns:a16="http://schemas.microsoft.com/office/drawing/2014/main" val="802715743"/>
                  </a:ext>
                </a:extLst>
              </a:tr>
              <a:tr h="379160">
                <a:tc>
                  <a:txBody>
                    <a:bodyPr/>
                    <a:lstStyle/>
                    <a:p>
                      <a:r>
                        <a:rPr lang="en-IE" sz="1600" dirty="0"/>
                        <a:t>11:15 – 12:15</a:t>
                      </a:r>
                    </a:p>
                  </a:txBody>
                  <a:tcPr/>
                </a:tc>
                <a:tc>
                  <a:txBody>
                    <a:bodyPr/>
                    <a:lstStyle/>
                    <a:p>
                      <a:r>
                        <a:rPr lang="en-IE" sz="1600" b="1" dirty="0"/>
                        <a:t>Session 2 – </a:t>
                      </a:r>
                      <a:r>
                        <a:rPr lang="en-US" sz="1600" b="1" dirty="0"/>
                        <a:t>Data processing, consumer profiling (Articles 5.2 and 15) &amp; Other relevant provisions</a:t>
                      </a:r>
                      <a:endParaRPr lang="en-IE" sz="1600" dirty="0"/>
                    </a:p>
                  </a:txBody>
                  <a:tcPr/>
                </a:tc>
                <a:extLst>
                  <a:ext uri="{0D108BD9-81ED-4DB2-BD59-A6C34878D82A}">
                    <a16:rowId xmlns:a16="http://schemas.microsoft.com/office/drawing/2014/main" val="3839324543"/>
                  </a:ext>
                </a:extLst>
              </a:tr>
              <a:tr h="379160">
                <a:tc>
                  <a:txBody>
                    <a:bodyPr/>
                    <a:lstStyle/>
                    <a:p>
                      <a:r>
                        <a:rPr lang="en-IE" sz="1600" dirty="0"/>
                        <a:t>12:15 – 12:30</a:t>
                      </a:r>
                    </a:p>
                  </a:txBody>
                  <a:tcPr/>
                </a:tc>
                <a:tc>
                  <a:txBody>
                    <a:bodyPr/>
                    <a:lstStyle/>
                    <a:p>
                      <a:r>
                        <a:rPr lang="en-IE" sz="1600" dirty="0"/>
                        <a:t>Closing remarks</a:t>
                      </a:r>
                    </a:p>
                  </a:txBody>
                  <a:tcPr/>
                </a:tc>
                <a:extLst>
                  <a:ext uri="{0D108BD9-81ED-4DB2-BD59-A6C34878D82A}">
                    <a16:rowId xmlns:a16="http://schemas.microsoft.com/office/drawing/2014/main" val="3185056241"/>
                  </a:ext>
                </a:extLst>
              </a:tr>
              <a:tr h="379160">
                <a:tc>
                  <a:txBody>
                    <a:bodyPr/>
                    <a:lstStyle/>
                    <a:p>
                      <a:r>
                        <a:rPr lang="en-IE" sz="1600" dirty="0"/>
                        <a:t>12:30</a:t>
                      </a:r>
                    </a:p>
                  </a:txBody>
                  <a:tcPr/>
                </a:tc>
                <a:tc>
                  <a:txBody>
                    <a:bodyPr/>
                    <a:lstStyle/>
                    <a:p>
                      <a:r>
                        <a:rPr lang="en-IE" sz="1600" dirty="0"/>
                        <a:t>End </a:t>
                      </a:r>
                      <a:r>
                        <a:rPr lang="en-IE" sz="1600"/>
                        <a:t>of workshop</a:t>
                      </a:r>
                      <a:endParaRPr lang="en-IE" sz="1600" dirty="0"/>
                    </a:p>
                  </a:txBody>
                  <a:tcPr/>
                </a:tc>
                <a:extLst>
                  <a:ext uri="{0D108BD9-81ED-4DB2-BD59-A6C34878D82A}">
                    <a16:rowId xmlns:a16="http://schemas.microsoft.com/office/drawing/2014/main" val="608834627"/>
                  </a:ext>
                </a:extLst>
              </a:tr>
            </a:tbl>
          </a:graphicData>
        </a:graphic>
      </p:graphicFrame>
    </p:spTree>
    <p:extLst>
      <p:ext uri="{BB962C8B-B14F-4D97-AF65-F5344CB8AC3E}">
        <p14:creationId xmlns:p14="http://schemas.microsoft.com/office/powerpoint/2010/main" val="3651847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1">
            <a:extLst>
              <a:ext uri="{FF2B5EF4-FFF2-40B4-BE49-F238E27FC236}">
                <a16:creationId xmlns:a16="http://schemas.microsoft.com/office/drawing/2014/main" id="{B8A901C1-307A-A6B4-0FD7-3109033E245F}"/>
              </a:ext>
            </a:extLst>
          </p:cNvPr>
          <p:cNvSpPr>
            <a:spLocks noGrp="1"/>
          </p:cNvSpPr>
          <p:nvPr>
            <p:ph type="title"/>
          </p:nvPr>
        </p:nvSpPr>
        <p:spPr>
          <a:xfrm>
            <a:off x="464049" y="324899"/>
            <a:ext cx="10515600" cy="1325563"/>
          </a:xfrm>
        </p:spPr>
        <p:txBody>
          <a:bodyPr/>
          <a:lstStyle/>
          <a:p>
            <a:r>
              <a:rPr lang="en-IE" b="1" dirty="0">
                <a:solidFill>
                  <a:schemeClr val="bg1"/>
                </a:solidFill>
                <a:latin typeface="+mn-lt"/>
              </a:rPr>
              <a:t>Regulatory landscape - Platforms</a:t>
            </a:r>
          </a:p>
        </p:txBody>
      </p:sp>
      <p:sp>
        <p:nvSpPr>
          <p:cNvPr id="24" name="Title 1">
            <a:extLst>
              <a:ext uri="{FF2B5EF4-FFF2-40B4-BE49-F238E27FC236}">
                <a16:creationId xmlns:a16="http://schemas.microsoft.com/office/drawing/2014/main" id="{940F6CB7-D817-40D6-6BE0-5BA51DB458FD}"/>
              </a:ext>
            </a:extLst>
          </p:cNvPr>
          <p:cNvSpPr txBox="1">
            <a:spLocks/>
          </p:cNvSpPr>
          <p:nvPr/>
        </p:nvSpPr>
        <p:spPr>
          <a:xfrm>
            <a:off x="592095" y="1044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dirty="0">
                <a:solidFill>
                  <a:srgbClr val="2038A5"/>
                </a:solidFill>
                <a:latin typeface="+mn-lt"/>
              </a:rPr>
              <a:t>Rules of engagement</a:t>
            </a:r>
          </a:p>
        </p:txBody>
      </p:sp>
      <p:sp>
        <p:nvSpPr>
          <p:cNvPr id="6" name="Content Placeholder 3">
            <a:extLst>
              <a:ext uri="{FF2B5EF4-FFF2-40B4-BE49-F238E27FC236}">
                <a16:creationId xmlns:a16="http://schemas.microsoft.com/office/drawing/2014/main" id="{6F13E112-45B5-2F8E-E5A5-30C98938E483}"/>
              </a:ext>
            </a:extLst>
          </p:cNvPr>
          <p:cNvSpPr>
            <a:spLocks noGrp="1"/>
          </p:cNvSpPr>
          <p:nvPr>
            <p:ph idx="1"/>
          </p:nvPr>
        </p:nvSpPr>
        <p:spPr>
          <a:xfrm>
            <a:off x="592095" y="1377934"/>
            <a:ext cx="11362012" cy="3881038"/>
          </a:xfrm>
        </p:spPr>
        <p:txBody>
          <a:bodyPr>
            <a:normAutofit fontScale="92500" lnSpcReduction="20000"/>
          </a:bodyPr>
          <a:lstStyle/>
          <a:p>
            <a:pPr marL="446088" indent="-446088">
              <a:spcAft>
                <a:spcPts val="1200"/>
              </a:spcAft>
            </a:pPr>
            <a:r>
              <a:rPr lang="en-IE" i="0" dirty="0"/>
              <a:t>Always state your </a:t>
            </a:r>
            <a:r>
              <a:rPr lang="en-IE" b="1" i="0" dirty="0"/>
              <a:t>name and organisation </a:t>
            </a:r>
            <a:r>
              <a:rPr lang="en-IE" i="0" dirty="0"/>
              <a:t>(in room and via </a:t>
            </a:r>
            <a:r>
              <a:rPr lang="en-IE" i="0" dirty="0" err="1"/>
              <a:t>slido</a:t>
            </a:r>
            <a:r>
              <a:rPr lang="en-IE" i="0" dirty="0"/>
              <a:t>)</a:t>
            </a:r>
          </a:p>
          <a:p>
            <a:pPr marL="446088" indent="-446088"/>
            <a:r>
              <a:rPr lang="en-IE" dirty="0"/>
              <a:t>Questions and comments should be </a:t>
            </a:r>
          </a:p>
          <a:p>
            <a:pPr marL="1349375" indent="-635000">
              <a:buFont typeface="Wingdings" panose="05000000000000000000" pitchFamily="2" charset="2"/>
              <a:buChar char="Ø"/>
            </a:pPr>
            <a:r>
              <a:rPr lang="en-IE" b="1" dirty="0"/>
              <a:t>clear and short</a:t>
            </a:r>
            <a:r>
              <a:rPr lang="en-IE" dirty="0"/>
              <a:t> = </a:t>
            </a:r>
            <a:r>
              <a:rPr lang="en-IE" b="1" dirty="0"/>
              <a:t>2min max,</a:t>
            </a:r>
          </a:p>
          <a:p>
            <a:pPr marL="1349375" indent="-635000">
              <a:buFont typeface="Wingdings" panose="05000000000000000000" pitchFamily="2" charset="2"/>
              <a:buChar char="Ø"/>
            </a:pPr>
            <a:r>
              <a:rPr lang="en-IE" b="1" dirty="0"/>
              <a:t>relevant for DMA compliance and on-topic of the specific DMA obligation, </a:t>
            </a:r>
          </a:p>
          <a:p>
            <a:pPr marL="1349375" indent="-635000">
              <a:spcAft>
                <a:spcPts val="1200"/>
              </a:spcAft>
              <a:buFont typeface="Wingdings" panose="05000000000000000000" pitchFamily="2" charset="2"/>
              <a:buChar char="Ø"/>
            </a:pPr>
            <a:r>
              <a:rPr lang="en-IE" b="1" dirty="0"/>
              <a:t>constructive.</a:t>
            </a:r>
          </a:p>
          <a:p>
            <a:pPr marL="446088" indent="-446088"/>
            <a:r>
              <a:rPr lang="en-IE" b="1" dirty="0"/>
              <a:t>One question or comment </a:t>
            </a:r>
            <a:r>
              <a:rPr lang="en-IE" dirty="0"/>
              <a:t>per participant per session</a:t>
            </a:r>
          </a:p>
          <a:p>
            <a:pPr marL="446088" indent="-446088"/>
            <a:endParaRPr lang="en-IE" sz="900" dirty="0"/>
          </a:p>
          <a:p>
            <a:pPr marL="446088" indent="-446088"/>
            <a:r>
              <a:rPr lang="en-IE" dirty="0"/>
              <a:t>Written submissions can be sent to </a:t>
            </a:r>
            <a:r>
              <a:rPr lang="en-US" dirty="0">
                <a:hlinkClick r:id="rId3"/>
              </a:rPr>
              <a:t>EC-DMA@ec.europa.eu</a:t>
            </a:r>
            <a:r>
              <a:rPr lang="en-US" dirty="0"/>
              <a:t> </a:t>
            </a:r>
            <a:endParaRPr lang="en-IE" dirty="0"/>
          </a:p>
        </p:txBody>
      </p:sp>
      <p:pic>
        <p:nvPicPr>
          <p:cNvPr id="7" name="Picture 2" descr="Brandfetch | Slido Logos &amp; Brand Assets">
            <a:extLst>
              <a:ext uri="{FF2B5EF4-FFF2-40B4-BE49-F238E27FC236}">
                <a16:creationId xmlns:a16="http://schemas.microsoft.com/office/drawing/2014/main" id="{D98A6087-31C5-2375-1ED4-279B402490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6632" y="5258972"/>
            <a:ext cx="1682754" cy="563723"/>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3">
            <a:extLst>
              <a:ext uri="{FF2B5EF4-FFF2-40B4-BE49-F238E27FC236}">
                <a16:creationId xmlns:a16="http://schemas.microsoft.com/office/drawing/2014/main" id="{145189AC-891C-692B-8191-FB092B5B95EC}"/>
              </a:ext>
            </a:extLst>
          </p:cNvPr>
          <p:cNvSpPr txBox="1">
            <a:spLocks/>
          </p:cNvSpPr>
          <p:nvPr/>
        </p:nvSpPr>
        <p:spPr>
          <a:xfrm>
            <a:off x="2859932" y="5403657"/>
            <a:ext cx="9094175" cy="11294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IE" dirty="0"/>
              <a:t>Online questions and comments via </a:t>
            </a:r>
            <a:r>
              <a:rPr lang="en-IE" b="1" dirty="0"/>
              <a:t>slido.com </a:t>
            </a:r>
            <a:r>
              <a:rPr lang="en-IE" dirty="0"/>
              <a:t>- </a:t>
            </a:r>
            <a:r>
              <a:rPr lang="en-IE" dirty="0">
                <a:effectLst/>
                <a:ea typeface="Calibri" panose="020F0502020204030204" pitchFamily="34" charset="0"/>
              </a:rPr>
              <a:t># </a:t>
            </a:r>
            <a:r>
              <a:rPr lang="en-IE" b="1" i="0" dirty="0"/>
              <a:t>2538905</a:t>
            </a:r>
          </a:p>
        </p:txBody>
      </p:sp>
    </p:spTree>
    <p:extLst>
      <p:ext uri="{BB962C8B-B14F-4D97-AF65-F5344CB8AC3E}">
        <p14:creationId xmlns:p14="http://schemas.microsoft.com/office/powerpoint/2010/main" val="3361825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1">
            <a:extLst>
              <a:ext uri="{FF2B5EF4-FFF2-40B4-BE49-F238E27FC236}">
                <a16:creationId xmlns:a16="http://schemas.microsoft.com/office/drawing/2014/main" id="{B8A901C1-307A-A6B4-0FD7-3109033E245F}"/>
              </a:ext>
            </a:extLst>
          </p:cNvPr>
          <p:cNvSpPr>
            <a:spLocks noGrp="1"/>
          </p:cNvSpPr>
          <p:nvPr>
            <p:ph type="title"/>
          </p:nvPr>
        </p:nvSpPr>
        <p:spPr>
          <a:xfrm>
            <a:off x="464049" y="324899"/>
            <a:ext cx="10515600" cy="1325563"/>
          </a:xfrm>
        </p:spPr>
        <p:txBody>
          <a:bodyPr/>
          <a:lstStyle/>
          <a:p>
            <a:r>
              <a:rPr lang="en-IE" b="1" dirty="0">
                <a:solidFill>
                  <a:schemeClr val="bg1"/>
                </a:solidFill>
                <a:latin typeface="+mn-lt"/>
              </a:rPr>
              <a:t>Regulatory landscape - Platforms</a:t>
            </a:r>
          </a:p>
        </p:txBody>
      </p:sp>
      <p:sp>
        <p:nvSpPr>
          <p:cNvPr id="24" name="Title 1">
            <a:extLst>
              <a:ext uri="{FF2B5EF4-FFF2-40B4-BE49-F238E27FC236}">
                <a16:creationId xmlns:a16="http://schemas.microsoft.com/office/drawing/2014/main" id="{940F6CB7-D817-40D6-6BE0-5BA51DB458FD}"/>
              </a:ext>
            </a:extLst>
          </p:cNvPr>
          <p:cNvSpPr txBox="1">
            <a:spLocks/>
          </p:cNvSpPr>
          <p:nvPr/>
        </p:nvSpPr>
        <p:spPr>
          <a:xfrm>
            <a:off x="592095" y="1044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dirty="0">
                <a:solidFill>
                  <a:srgbClr val="2038A5"/>
                </a:solidFill>
                <a:latin typeface="+mn-lt"/>
              </a:rPr>
              <a:t>Rules of engagement</a:t>
            </a:r>
          </a:p>
        </p:txBody>
      </p:sp>
      <p:sp>
        <p:nvSpPr>
          <p:cNvPr id="6" name="Content Placeholder 3">
            <a:extLst>
              <a:ext uri="{FF2B5EF4-FFF2-40B4-BE49-F238E27FC236}">
                <a16:creationId xmlns:a16="http://schemas.microsoft.com/office/drawing/2014/main" id="{6F13E112-45B5-2F8E-E5A5-30C98938E483}"/>
              </a:ext>
            </a:extLst>
          </p:cNvPr>
          <p:cNvSpPr>
            <a:spLocks noGrp="1"/>
          </p:cNvSpPr>
          <p:nvPr>
            <p:ph idx="1"/>
          </p:nvPr>
        </p:nvSpPr>
        <p:spPr>
          <a:xfrm>
            <a:off x="592095" y="1377935"/>
            <a:ext cx="11362012" cy="4760106"/>
          </a:xfrm>
        </p:spPr>
        <p:txBody>
          <a:bodyPr>
            <a:normAutofit fontScale="92500" lnSpcReduction="10000"/>
          </a:bodyPr>
          <a:lstStyle/>
          <a:p>
            <a:pPr marL="446088" indent="-446088">
              <a:spcAft>
                <a:spcPts val="1200"/>
              </a:spcAft>
            </a:pPr>
            <a:r>
              <a:rPr lang="en-US" i="0" dirty="0"/>
              <a:t>No reference to ongoing or past proceedings</a:t>
            </a:r>
          </a:p>
          <a:p>
            <a:pPr marL="446088" indent="-446088">
              <a:spcAft>
                <a:spcPts val="1200"/>
              </a:spcAft>
            </a:pPr>
            <a:r>
              <a:rPr lang="en-US" i="0" dirty="0"/>
              <a:t>No attacks; questions should be civilized / constructive</a:t>
            </a:r>
          </a:p>
          <a:p>
            <a:pPr marL="446088" indent="-446088">
              <a:spcAft>
                <a:spcPts val="1200"/>
              </a:spcAft>
            </a:pPr>
            <a:r>
              <a:rPr lang="en-US" i="0" dirty="0"/>
              <a:t>The Commission will moderate the discussions. Its role will be to steer the discussion</a:t>
            </a:r>
          </a:p>
          <a:p>
            <a:pPr marL="446088" indent="-446088">
              <a:spcAft>
                <a:spcPts val="1200"/>
              </a:spcAft>
            </a:pPr>
            <a:r>
              <a:rPr lang="en-US" i="0" dirty="0"/>
              <a:t>The Commission will not provide legal interpretations / take any positions</a:t>
            </a:r>
          </a:p>
          <a:p>
            <a:pPr marL="446088" indent="-446088">
              <a:spcAft>
                <a:spcPts val="1200"/>
              </a:spcAft>
            </a:pPr>
            <a:r>
              <a:rPr lang="en-US" i="0" dirty="0"/>
              <a:t>No sharing of business sensitive information</a:t>
            </a:r>
          </a:p>
          <a:p>
            <a:pPr marL="446088" indent="-446088">
              <a:spcAft>
                <a:spcPts val="1200"/>
              </a:spcAft>
            </a:pPr>
            <a:r>
              <a:rPr lang="en-US" dirty="0"/>
              <a:t>Goal is to hear stakeholders’ feedback on the concrete compliance solutions</a:t>
            </a:r>
          </a:p>
          <a:p>
            <a:pPr marL="446088" indent="-446088">
              <a:spcAft>
                <a:spcPts val="1200"/>
              </a:spcAft>
            </a:pPr>
            <a:r>
              <a:rPr lang="en-US" dirty="0"/>
              <a:t>W</a:t>
            </a:r>
            <a:r>
              <a:rPr lang="en-US" i="0" dirty="0"/>
              <a:t>e may not be able to take all comments and questions. Any observations can be sent to </a:t>
            </a:r>
            <a:r>
              <a:rPr lang="en-US" i="0" dirty="0">
                <a:hlinkClick r:id="rId3"/>
              </a:rPr>
              <a:t>EC-DMA@ec.europa.eu</a:t>
            </a:r>
            <a:r>
              <a:rPr lang="en-US" i="0" dirty="0"/>
              <a:t> </a:t>
            </a:r>
          </a:p>
        </p:txBody>
      </p:sp>
    </p:spTree>
    <p:extLst>
      <p:ext uri="{BB962C8B-B14F-4D97-AF65-F5344CB8AC3E}">
        <p14:creationId xmlns:p14="http://schemas.microsoft.com/office/powerpoint/2010/main" val="3339471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362717-882B-4C15-8876-3E2BD56EA2A1}"/>
              </a:ext>
            </a:extLst>
          </p:cNvPr>
          <p:cNvSpPr txBox="1">
            <a:spLocks/>
          </p:cNvSpPr>
          <p:nvPr/>
        </p:nvSpPr>
        <p:spPr>
          <a:xfrm>
            <a:off x="6436242" y="2008812"/>
            <a:ext cx="5620642" cy="18454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dirty="0">
                <a:solidFill>
                  <a:schemeClr val="bg1"/>
                </a:solidFill>
                <a:latin typeface="+mn-lt"/>
              </a:rPr>
              <a:t>Session 1</a:t>
            </a:r>
          </a:p>
          <a:p>
            <a:r>
              <a:rPr lang="en-US" sz="3600" dirty="0">
                <a:solidFill>
                  <a:schemeClr val="bg1"/>
                </a:solidFill>
                <a:latin typeface="+mn-lt"/>
              </a:rPr>
              <a:t>Data portability and access (Articles 6.9 and 6.10)</a:t>
            </a:r>
            <a:endParaRPr lang="en-IE" sz="3600" dirty="0">
              <a:solidFill>
                <a:schemeClr val="bg1"/>
              </a:solidFill>
              <a:latin typeface="+mn-lt"/>
            </a:endParaRPr>
          </a:p>
        </p:txBody>
      </p:sp>
    </p:spTree>
    <p:extLst>
      <p:ext uri="{BB962C8B-B14F-4D97-AF65-F5344CB8AC3E}">
        <p14:creationId xmlns:p14="http://schemas.microsoft.com/office/powerpoint/2010/main" val="3003628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940F6CB7-D817-40D6-6BE0-5BA51DB458FD}"/>
              </a:ext>
            </a:extLst>
          </p:cNvPr>
          <p:cNvSpPr txBox="1">
            <a:spLocks/>
          </p:cNvSpPr>
          <p:nvPr/>
        </p:nvSpPr>
        <p:spPr>
          <a:xfrm>
            <a:off x="592095" y="1044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b="1" dirty="0" err="1">
                <a:solidFill>
                  <a:srgbClr val="2038A5"/>
                </a:solidFill>
                <a:latin typeface="+mn-lt"/>
              </a:rPr>
              <a:t>Article</a:t>
            </a:r>
            <a:r>
              <a:rPr lang="de-DE" b="1" dirty="0">
                <a:solidFill>
                  <a:srgbClr val="2038A5"/>
                </a:solidFill>
                <a:latin typeface="+mn-lt"/>
              </a:rPr>
              <a:t> 6(9)</a:t>
            </a:r>
            <a:endParaRPr lang="en-IE" b="1" dirty="0">
              <a:solidFill>
                <a:srgbClr val="2038A5"/>
              </a:solidFill>
              <a:latin typeface="+mn-lt"/>
            </a:endParaRPr>
          </a:p>
        </p:txBody>
      </p:sp>
      <p:sp>
        <p:nvSpPr>
          <p:cNvPr id="3" name="TextBox 2">
            <a:extLst>
              <a:ext uri="{FF2B5EF4-FFF2-40B4-BE49-F238E27FC236}">
                <a16:creationId xmlns:a16="http://schemas.microsoft.com/office/drawing/2014/main" id="{307F0F98-02CC-2D19-E965-51A541767907}"/>
              </a:ext>
            </a:extLst>
          </p:cNvPr>
          <p:cNvSpPr txBox="1"/>
          <p:nvPr/>
        </p:nvSpPr>
        <p:spPr>
          <a:xfrm>
            <a:off x="592095" y="2322911"/>
            <a:ext cx="11007810" cy="1631216"/>
          </a:xfrm>
          <a:prstGeom prst="rect">
            <a:avLst/>
          </a:prstGeom>
          <a:noFill/>
        </p:spPr>
        <p:txBody>
          <a:bodyPr wrap="square">
            <a:spAutoFit/>
          </a:bodyPr>
          <a:lstStyle/>
          <a:p>
            <a:pPr marL="0" indent="0" algn="just">
              <a:buNone/>
            </a:pPr>
            <a:r>
              <a:rPr lang="en-US" sz="2000" dirty="0"/>
              <a:t>“The gatekeeper shall provide end users and third parties </a:t>
            </a:r>
            <a:r>
              <a:rPr lang="en-US" sz="2000" dirty="0" err="1"/>
              <a:t>authorised</a:t>
            </a:r>
            <a:r>
              <a:rPr lang="en-US" sz="2000" dirty="0"/>
              <a:t> by an end user, at their request and free of charge, with effective portability of data provided by the end user or generated through the activity of the end user in the context of the use of the relevant core platform service, including by providing, free of charge, tools to facilitate the effective exercise of such data portability, and including by the provision of continuous and real-time access to such data. “</a:t>
            </a:r>
          </a:p>
        </p:txBody>
      </p:sp>
    </p:spTree>
    <p:extLst>
      <p:ext uri="{BB962C8B-B14F-4D97-AF65-F5344CB8AC3E}">
        <p14:creationId xmlns:p14="http://schemas.microsoft.com/office/powerpoint/2010/main" val="398829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940F6CB7-D817-40D6-6BE0-5BA51DB458FD}"/>
              </a:ext>
            </a:extLst>
          </p:cNvPr>
          <p:cNvSpPr txBox="1">
            <a:spLocks/>
          </p:cNvSpPr>
          <p:nvPr/>
        </p:nvSpPr>
        <p:spPr>
          <a:xfrm>
            <a:off x="592095" y="1044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b="1" dirty="0" err="1">
                <a:solidFill>
                  <a:srgbClr val="2038A5"/>
                </a:solidFill>
                <a:latin typeface="+mn-lt"/>
              </a:rPr>
              <a:t>Article</a:t>
            </a:r>
            <a:r>
              <a:rPr lang="de-DE" b="1" dirty="0">
                <a:solidFill>
                  <a:srgbClr val="2038A5"/>
                </a:solidFill>
                <a:latin typeface="+mn-lt"/>
              </a:rPr>
              <a:t> 6(10)</a:t>
            </a:r>
            <a:endParaRPr lang="en-IE" b="1" dirty="0">
              <a:solidFill>
                <a:srgbClr val="2038A5"/>
              </a:solidFill>
              <a:latin typeface="+mn-lt"/>
            </a:endParaRPr>
          </a:p>
        </p:txBody>
      </p:sp>
      <p:sp>
        <p:nvSpPr>
          <p:cNvPr id="3" name="TextBox 2">
            <a:extLst>
              <a:ext uri="{FF2B5EF4-FFF2-40B4-BE49-F238E27FC236}">
                <a16:creationId xmlns:a16="http://schemas.microsoft.com/office/drawing/2014/main" id="{307F0F98-02CC-2D19-E965-51A541767907}"/>
              </a:ext>
            </a:extLst>
          </p:cNvPr>
          <p:cNvSpPr txBox="1"/>
          <p:nvPr/>
        </p:nvSpPr>
        <p:spPr>
          <a:xfrm>
            <a:off x="592095" y="2081173"/>
            <a:ext cx="11007810" cy="3170099"/>
          </a:xfrm>
          <a:prstGeom prst="rect">
            <a:avLst/>
          </a:prstGeom>
          <a:noFill/>
        </p:spPr>
        <p:txBody>
          <a:bodyPr wrap="square">
            <a:spAutoFit/>
          </a:bodyPr>
          <a:lstStyle/>
          <a:p>
            <a:pPr marL="0" indent="0" algn="just">
              <a:buNone/>
            </a:pPr>
            <a:r>
              <a:rPr lang="en-US" sz="2000" dirty="0"/>
              <a:t>“The gatekeeper shall provide business users and third parties </a:t>
            </a:r>
            <a:r>
              <a:rPr lang="en-US" sz="2000" dirty="0" err="1"/>
              <a:t>authorised</a:t>
            </a:r>
            <a:r>
              <a:rPr lang="en-US" sz="2000" dirty="0"/>
              <a:t> by a business user, at their request, free of charge, with effective, high-quality, continuous and real-time access to, and use of, aggregated and non-aggregated data, including personal data, that is provided for or generated in the context of the use of the relevant core platform services or services provided together with, or in support of, the relevant core platform services by those business users and the end users engaging with the products or services provided by those business users. With regard to personal data, the gatekeeper shall provide for such access to, and use of, personal data only where the data are directly connected with the use effectuated by the end users in respect of the products or services offered by the relevant business user through the relevant core platform service, and when the end users opt in to such sharing by giving their consent.”</a:t>
            </a:r>
            <a:endParaRPr lang="en-IE" sz="2000" dirty="0"/>
          </a:p>
        </p:txBody>
      </p:sp>
    </p:spTree>
    <p:extLst>
      <p:ext uri="{BB962C8B-B14F-4D97-AF65-F5344CB8AC3E}">
        <p14:creationId xmlns:p14="http://schemas.microsoft.com/office/powerpoint/2010/main" val="370977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1">
            <a:extLst>
              <a:ext uri="{FF2B5EF4-FFF2-40B4-BE49-F238E27FC236}">
                <a16:creationId xmlns:a16="http://schemas.microsoft.com/office/drawing/2014/main" id="{B8A901C1-307A-A6B4-0FD7-3109033E245F}"/>
              </a:ext>
            </a:extLst>
          </p:cNvPr>
          <p:cNvSpPr>
            <a:spLocks noGrp="1"/>
          </p:cNvSpPr>
          <p:nvPr>
            <p:ph type="title"/>
          </p:nvPr>
        </p:nvSpPr>
        <p:spPr>
          <a:xfrm>
            <a:off x="464049" y="324899"/>
            <a:ext cx="10515600" cy="1325563"/>
          </a:xfrm>
        </p:spPr>
        <p:txBody>
          <a:bodyPr/>
          <a:lstStyle/>
          <a:p>
            <a:r>
              <a:rPr lang="en-IE" b="1" dirty="0">
                <a:solidFill>
                  <a:schemeClr val="bg1"/>
                </a:solidFill>
                <a:latin typeface="+mn-lt"/>
              </a:rPr>
              <a:t>Regulatory landscape - Platforms</a:t>
            </a:r>
          </a:p>
        </p:txBody>
      </p:sp>
      <p:sp>
        <p:nvSpPr>
          <p:cNvPr id="24" name="Title 1">
            <a:extLst>
              <a:ext uri="{FF2B5EF4-FFF2-40B4-BE49-F238E27FC236}">
                <a16:creationId xmlns:a16="http://schemas.microsoft.com/office/drawing/2014/main" id="{940F6CB7-D817-40D6-6BE0-5BA51DB458FD}"/>
              </a:ext>
            </a:extLst>
          </p:cNvPr>
          <p:cNvSpPr txBox="1">
            <a:spLocks/>
          </p:cNvSpPr>
          <p:nvPr/>
        </p:nvSpPr>
        <p:spPr>
          <a:xfrm>
            <a:off x="592095" y="10440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b="1" dirty="0">
                <a:solidFill>
                  <a:srgbClr val="2038A5"/>
                </a:solidFill>
                <a:latin typeface="+mn-lt"/>
              </a:rPr>
              <a:t>Rules of engagement</a:t>
            </a:r>
          </a:p>
        </p:txBody>
      </p:sp>
      <p:sp>
        <p:nvSpPr>
          <p:cNvPr id="6" name="Content Placeholder 3">
            <a:extLst>
              <a:ext uri="{FF2B5EF4-FFF2-40B4-BE49-F238E27FC236}">
                <a16:creationId xmlns:a16="http://schemas.microsoft.com/office/drawing/2014/main" id="{6F13E112-45B5-2F8E-E5A5-30C98938E483}"/>
              </a:ext>
            </a:extLst>
          </p:cNvPr>
          <p:cNvSpPr>
            <a:spLocks noGrp="1"/>
          </p:cNvSpPr>
          <p:nvPr>
            <p:ph idx="1"/>
          </p:nvPr>
        </p:nvSpPr>
        <p:spPr>
          <a:xfrm>
            <a:off x="592095" y="1377934"/>
            <a:ext cx="11362012" cy="3881038"/>
          </a:xfrm>
        </p:spPr>
        <p:txBody>
          <a:bodyPr>
            <a:normAutofit fontScale="92500" lnSpcReduction="20000"/>
          </a:bodyPr>
          <a:lstStyle/>
          <a:p>
            <a:pPr marL="446088" indent="-446088">
              <a:spcAft>
                <a:spcPts val="1200"/>
              </a:spcAft>
            </a:pPr>
            <a:r>
              <a:rPr lang="en-IE" i="0" dirty="0"/>
              <a:t>Always state your </a:t>
            </a:r>
            <a:r>
              <a:rPr lang="en-IE" b="1" i="0" dirty="0"/>
              <a:t>name and organisation </a:t>
            </a:r>
            <a:r>
              <a:rPr lang="en-IE" i="0" dirty="0"/>
              <a:t>(in room and via </a:t>
            </a:r>
            <a:r>
              <a:rPr lang="en-IE" i="0" dirty="0" err="1"/>
              <a:t>slido</a:t>
            </a:r>
            <a:r>
              <a:rPr lang="en-IE" i="0" dirty="0"/>
              <a:t>)</a:t>
            </a:r>
          </a:p>
          <a:p>
            <a:pPr marL="446088" indent="-446088"/>
            <a:r>
              <a:rPr lang="en-IE" dirty="0"/>
              <a:t>Questions and comments should be </a:t>
            </a:r>
          </a:p>
          <a:p>
            <a:pPr marL="1349375" indent="-635000">
              <a:buFont typeface="Wingdings" panose="05000000000000000000" pitchFamily="2" charset="2"/>
              <a:buChar char="Ø"/>
            </a:pPr>
            <a:r>
              <a:rPr lang="en-IE" b="1" dirty="0"/>
              <a:t>clear and short</a:t>
            </a:r>
            <a:r>
              <a:rPr lang="en-IE" dirty="0"/>
              <a:t> = </a:t>
            </a:r>
            <a:r>
              <a:rPr lang="en-IE" b="1" dirty="0"/>
              <a:t>2min max,</a:t>
            </a:r>
          </a:p>
          <a:p>
            <a:pPr marL="1349375" indent="-635000">
              <a:buFont typeface="Wingdings" panose="05000000000000000000" pitchFamily="2" charset="2"/>
              <a:buChar char="Ø"/>
            </a:pPr>
            <a:r>
              <a:rPr lang="en-IE" b="1" dirty="0"/>
              <a:t>relevant for DMA compliance and on-topic of the specific DMA obligation, </a:t>
            </a:r>
          </a:p>
          <a:p>
            <a:pPr marL="1349375" indent="-635000">
              <a:spcAft>
                <a:spcPts val="1200"/>
              </a:spcAft>
              <a:buFont typeface="Wingdings" panose="05000000000000000000" pitchFamily="2" charset="2"/>
              <a:buChar char="Ø"/>
            </a:pPr>
            <a:r>
              <a:rPr lang="en-IE" b="1" dirty="0"/>
              <a:t>constructive.</a:t>
            </a:r>
          </a:p>
          <a:p>
            <a:pPr marL="446088" indent="-446088"/>
            <a:r>
              <a:rPr lang="en-IE" b="1" dirty="0"/>
              <a:t>One question or comment </a:t>
            </a:r>
            <a:r>
              <a:rPr lang="en-IE" dirty="0"/>
              <a:t>per participant per session</a:t>
            </a:r>
          </a:p>
          <a:p>
            <a:pPr marL="446088" indent="-446088"/>
            <a:endParaRPr lang="en-IE" sz="900" dirty="0"/>
          </a:p>
          <a:p>
            <a:pPr marL="446088" indent="-446088"/>
            <a:r>
              <a:rPr lang="en-IE" dirty="0"/>
              <a:t>Written submissions can be sent to </a:t>
            </a:r>
            <a:r>
              <a:rPr lang="en-US" dirty="0">
                <a:hlinkClick r:id="rId3"/>
              </a:rPr>
              <a:t>EC-DMA@ec.europa.eu</a:t>
            </a:r>
            <a:r>
              <a:rPr lang="en-US" dirty="0"/>
              <a:t> </a:t>
            </a:r>
            <a:endParaRPr lang="en-IE" dirty="0"/>
          </a:p>
        </p:txBody>
      </p:sp>
      <p:pic>
        <p:nvPicPr>
          <p:cNvPr id="7" name="Picture 2" descr="Brandfetch | Slido Logos &amp; Brand Assets">
            <a:extLst>
              <a:ext uri="{FF2B5EF4-FFF2-40B4-BE49-F238E27FC236}">
                <a16:creationId xmlns:a16="http://schemas.microsoft.com/office/drawing/2014/main" id="{D98A6087-31C5-2375-1ED4-279B402490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6632" y="5258972"/>
            <a:ext cx="1682754" cy="563723"/>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3">
            <a:extLst>
              <a:ext uri="{FF2B5EF4-FFF2-40B4-BE49-F238E27FC236}">
                <a16:creationId xmlns:a16="http://schemas.microsoft.com/office/drawing/2014/main" id="{145189AC-891C-692B-8191-FB092B5B95EC}"/>
              </a:ext>
            </a:extLst>
          </p:cNvPr>
          <p:cNvSpPr txBox="1">
            <a:spLocks/>
          </p:cNvSpPr>
          <p:nvPr/>
        </p:nvSpPr>
        <p:spPr>
          <a:xfrm>
            <a:off x="2859932" y="5403657"/>
            <a:ext cx="9094175" cy="112944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IE" dirty="0"/>
              <a:t>Online questions and comments via </a:t>
            </a:r>
            <a:r>
              <a:rPr lang="en-IE" b="1" dirty="0"/>
              <a:t>slido.com </a:t>
            </a:r>
            <a:r>
              <a:rPr lang="en-IE" dirty="0"/>
              <a:t>- </a:t>
            </a:r>
            <a:r>
              <a:rPr lang="en-IE" dirty="0">
                <a:effectLst/>
                <a:ea typeface="Calibri" panose="020F0502020204030204" pitchFamily="34" charset="0"/>
              </a:rPr>
              <a:t># </a:t>
            </a:r>
            <a:r>
              <a:rPr lang="en-IE" b="1" i="0" dirty="0"/>
              <a:t>2538905</a:t>
            </a:r>
          </a:p>
        </p:txBody>
      </p:sp>
    </p:spTree>
    <p:extLst>
      <p:ext uri="{BB962C8B-B14F-4D97-AF65-F5344CB8AC3E}">
        <p14:creationId xmlns:p14="http://schemas.microsoft.com/office/powerpoint/2010/main" val="725763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F3EFA-4175-E1A7-C1FD-858FFEEF1E4C}"/>
              </a:ext>
            </a:extLst>
          </p:cNvPr>
          <p:cNvSpPr>
            <a:spLocks noGrp="1"/>
          </p:cNvSpPr>
          <p:nvPr>
            <p:ph type="ctrTitle"/>
          </p:nvPr>
        </p:nvSpPr>
        <p:spPr>
          <a:xfrm>
            <a:off x="1524000" y="3429000"/>
            <a:ext cx="9144000" cy="2387600"/>
          </a:xfrm>
        </p:spPr>
        <p:txBody>
          <a:bodyPr>
            <a:normAutofit fontScale="90000"/>
          </a:bodyPr>
          <a:lstStyle/>
          <a:p>
            <a:pPr>
              <a:lnSpc>
                <a:spcPct val="150000"/>
              </a:lnSpc>
              <a:spcAft>
                <a:spcPts val="2400"/>
              </a:spcAft>
            </a:pPr>
            <a:r>
              <a:rPr lang="en-IE" sz="5300" dirty="0"/>
              <a:t>Coffee break</a:t>
            </a:r>
            <a:br>
              <a:rPr lang="en-IE" sz="5300" dirty="0"/>
            </a:br>
            <a:r>
              <a:rPr lang="en-IE" sz="5300" dirty="0"/>
              <a:t>10.45 </a:t>
            </a:r>
            <a:r>
              <a:rPr lang="en-IE" sz="5300"/>
              <a:t>– 11.15</a:t>
            </a:r>
            <a:br>
              <a:rPr lang="en-IE" dirty="0"/>
            </a:br>
            <a:endParaRPr lang="en-IE" dirty="0"/>
          </a:p>
        </p:txBody>
      </p:sp>
    </p:spTree>
    <p:extLst>
      <p:ext uri="{BB962C8B-B14F-4D97-AF65-F5344CB8AC3E}">
        <p14:creationId xmlns:p14="http://schemas.microsoft.com/office/powerpoint/2010/main" val="341584495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ttachment_Id xmlns="aaad0b86-1dbf-48d2-99f8-fcc2ae493cd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2FCCED0C3CA34289BDE3963578B741" ma:contentTypeVersion="3" ma:contentTypeDescription="Create a new document." ma:contentTypeScope="" ma:versionID="fc7af3474e9c5cda3d834e52bb51166d">
  <xsd:schema xmlns:xsd="http://www.w3.org/2001/XMLSchema" xmlns:xs="http://www.w3.org/2001/XMLSchema" xmlns:p="http://schemas.microsoft.com/office/2006/metadata/properties" xmlns:ns2="38080443-59f1-4468-9185-e277ce99790f" xmlns:ns3="aaad0b86-1dbf-48d2-99f8-fcc2ae493cdc" targetNamespace="http://schemas.microsoft.com/office/2006/metadata/properties" ma:root="true" ma:fieldsID="7e742c72fabc2c9633e3e9b3f801ed08" ns2:_="" ns3:_="">
    <xsd:import namespace="38080443-59f1-4468-9185-e277ce99790f"/>
    <xsd:import namespace="aaad0b86-1dbf-48d2-99f8-fcc2ae493cdc"/>
    <xsd:element name="properties">
      <xsd:complexType>
        <xsd:sequence>
          <xsd:element name="documentManagement">
            <xsd:complexType>
              <xsd:all>
                <xsd:element ref="ns2:SharedWithUsers" minOccurs="0"/>
                <xsd:element ref="ns2:SharedWithDetails" minOccurs="0"/>
                <xsd:element ref="ns3:Attachment_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080443-59f1-4468-9185-e277ce99790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ad0b86-1dbf-48d2-99f8-fcc2ae493cdc" elementFormDefault="qualified">
    <xsd:import namespace="http://schemas.microsoft.com/office/2006/documentManagement/types"/>
    <xsd:import namespace="http://schemas.microsoft.com/office/infopath/2007/PartnerControls"/>
    <xsd:element name="Attachment_Id" ma:index="10" nillable="true" ma:displayName="Attachment_Id" ma:internalName="Attachment_Id">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7B4CF7-7FE2-4DB7-A864-DF8D9AB202F8}">
  <ds:schemaRefs>
    <ds:schemaRef ds:uri="http://schemas.microsoft.com/office/2006/documentManagement/types"/>
    <ds:schemaRef ds:uri="aaad0b86-1dbf-48d2-99f8-fcc2ae493cdc"/>
    <ds:schemaRef ds:uri="http://purl.org/dc/dcmitype/"/>
    <ds:schemaRef ds:uri="http://schemas.microsoft.com/office/2006/metadata/properties"/>
    <ds:schemaRef ds:uri="http://purl.org/dc/terms/"/>
    <ds:schemaRef ds:uri="http://www.w3.org/XML/1998/namespace"/>
    <ds:schemaRef ds:uri="38080443-59f1-4468-9185-e277ce99790f"/>
    <ds:schemaRef ds:uri="http://schemas.microsoft.com/office/infopath/2007/PartnerControl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9B42B098-89F7-40F7-95D3-61129A2AC1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080443-59f1-4468-9185-e277ce99790f"/>
    <ds:schemaRef ds:uri="aaad0b86-1dbf-48d2-99f8-fcc2ae493c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9F9901C-29EA-4317-B73E-E8D338B76E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7925</TotalTime>
  <Words>1130</Words>
  <Application>Microsoft Office PowerPoint</Application>
  <PresentationFormat>Widescreen</PresentationFormat>
  <Paragraphs>96</Paragraphs>
  <Slides>15</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Wingdings</vt:lpstr>
      <vt:lpstr>Thème Office</vt:lpstr>
      <vt:lpstr>PowerPoint Presentation</vt:lpstr>
      <vt:lpstr>Regulatory landscape - Platforms</vt:lpstr>
      <vt:lpstr>Regulatory landscape - Platforms</vt:lpstr>
      <vt:lpstr>Regulatory landscape - Platforms</vt:lpstr>
      <vt:lpstr>PowerPoint Presentation</vt:lpstr>
      <vt:lpstr>PowerPoint Presentation</vt:lpstr>
      <vt:lpstr>PowerPoint Presentation</vt:lpstr>
      <vt:lpstr>Regulatory landscape - Platforms</vt:lpstr>
      <vt:lpstr>Coffee break 10.45 – 11.15 </vt:lpstr>
      <vt:lpstr>PowerPoint Presentation</vt:lpstr>
      <vt:lpstr>PowerPoint Presentation</vt:lpstr>
      <vt:lpstr>PowerPoint Presentation</vt:lpstr>
      <vt:lpstr>Regulatory landscape - Platforms</vt:lpstr>
      <vt:lpstr>Concluding remarks EC-DMA@ec.europa.eu  </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ByteDance Compliance WS - 22 March 2024.pptx</dc:title>
  <dc:subject/>
  <dc:creator>Utilisateur Microsoft Office</dc:creator>
  <cp:keywords/>
  <dc:description/>
  <cp:lastModifiedBy>ALDESCU Mara-Elena (CNECT)</cp:lastModifiedBy>
  <cp:revision>291</cp:revision>
  <dcterms:created xsi:type="dcterms:W3CDTF">2020-02-17T14:27:51Z</dcterms:created>
  <dcterms:modified xsi:type="dcterms:W3CDTF">2025-05-28T20:57:32Z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ServerID">
    <vt:lpwstr>0d3b22a6-6203-4efc-8e8e-b5279256493b</vt:lpwstr>
  </property>
  <property fmtid="{D5CDD505-2E9C-101B-9397-08002B2CF9AE}" pid="3" name="Offisync_ProviderInitializationData">
    <vt:lpwstr>https://webgate.ec.europa.eu/connected</vt:lpwstr>
  </property>
  <property fmtid="{D5CDD505-2E9C-101B-9397-08002B2CF9AE}" pid="4" name="Offisync_UpdateToken">
    <vt:lpwstr>1</vt:lpwstr>
  </property>
  <property fmtid="{D5CDD505-2E9C-101B-9397-08002B2CF9AE}" pid="5" name="Jive_VersionGuid">
    <vt:lpwstr>728d8852-d29e-48af-b1f5-3c0052d3fc2c</vt:lpwstr>
  </property>
  <property fmtid="{D5CDD505-2E9C-101B-9397-08002B2CF9AE}" pid="6" name="Jive_LatestUserAccountName">
    <vt:lpwstr>eichian</vt:lpwstr>
  </property>
  <property fmtid="{D5CDD505-2E9C-101B-9397-08002B2CF9AE}" pid="7" name="Offisync_UniqueId">
    <vt:lpwstr>257491</vt:lpwstr>
  </property>
  <property fmtid="{D5CDD505-2E9C-101B-9397-08002B2CF9AE}" pid="8" name="ContentTypeId">
    <vt:lpwstr>0x010100BF2FCCED0C3CA34289BDE3963578B741</vt:lpwstr>
  </property>
  <property fmtid="{D5CDD505-2E9C-101B-9397-08002B2CF9AE}" pid="9" name="_dlc_DocIdItemGuid">
    <vt:lpwstr>8dfc27c3-1100-44be-b033-766501c2c813</vt:lpwstr>
  </property>
  <property fmtid="{D5CDD505-2E9C-101B-9397-08002B2CF9AE}" pid="10" name="MSIP_Label_6bd9ddd1-4d20-43f6-abfa-fc3c07406f94_Enabled">
    <vt:lpwstr>true</vt:lpwstr>
  </property>
  <property fmtid="{D5CDD505-2E9C-101B-9397-08002B2CF9AE}" pid="11" name="MSIP_Label_6bd9ddd1-4d20-43f6-abfa-fc3c07406f94_SetDate">
    <vt:lpwstr>2022-09-20T14:42:47Z</vt:lpwstr>
  </property>
  <property fmtid="{D5CDD505-2E9C-101B-9397-08002B2CF9AE}" pid="12" name="MSIP_Label_6bd9ddd1-4d20-43f6-abfa-fc3c07406f94_Method">
    <vt:lpwstr>Standard</vt:lpwstr>
  </property>
  <property fmtid="{D5CDD505-2E9C-101B-9397-08002B2CF9AE}" pid="13" name="MSIP_Label_6bd9ddd1-4d20-43f6-abfa-fc3c07406f94_Name">
    <vt:lpwstr>Commission Use</vt:lpwstr>
  </property>
  <property fmtid="{D5CDD505-2E9C-101B-9397-08002B2CF9AE}" pid="14" name="MSIP_Label_6bd9ddd1-4d20-43f6-abfa-fc3c07406f94_SiteId">
    <vt:lpwstr>b24c8b06-522c-46fe-9080-70926f8dddb1</vt:lpwstr>
  </property>
  <property fmtid="{D5CDD505-2E9C-101B-9397-08002B2CF9AE}" pid="15" name="MSIP_Label_6bd9ddd1-4d20-43f6-abfa-fc3c07406f94_ActionId">
    <vt:lpwstr>6396b066-6f26-4e78-ac9d-8826bd6b0e39</vt:lpwstr>
  </property>
  <property fmtid="{D5CDD505-2E9C-101B-9397-08002B2CF9AE}" pid="16" name="MSIP_Label_6bd9ddd1-4d20-43f6-abfa-fc3c07406f94_ContentBits">
    <vt:lpwstr>0</vt:lpwstr>
  </property>
  <property fmtid="{D5CDD505-2E9C-101B-9397-08002B2CF9AE}" pid="17" name="Jive_ModifiedButNotPublished">
    <vt:lpwstr>True</vt:lpwstr>
  </property>
</Properties>
</file>